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0"/>
  </p:notesMasterIdLst>
  <p:sldIdLst>
    <p:sldId id="256" r:id="rId5"/>
    <p:sldId id="257" r:id="rId6"/>
    <p:sldId id="296" r:id="rId7"/>
    <p:sldId id="275" r:id="rId8"/>
    <p:sldId id="276" r:id="rId9"/>
    <p:sldId id="277" r:id="rId10"/>
    <p:sldId id="261" r:id="rId11"/>
    <p:sldId id="282" r:id="rId12"/>
    <p:sldId id="283" r:id="rId13"/>
    <p:sldId id="288" r:id="rId14"/>
    <p:sldId id="284" r:id="rId15"/>
    <p:sldId id="285" r:id="rId16"/>
    <p:sldId id="286" r:id="rId17"/>
    <p:sldId id="287" r:id="rId18"/>
    <p:sldId id="298" r:id="rId19"/>
    <p:sldId id="270" r:id="rId20"/>
    <p:sldId id="272" r:id="rId21"/>
    <p:sldId id="291" r:id="rId22"/>
    <p:sldId id="292" r:id="rId23"/>
    <p:sldId id="273" r:id="rId24"/>
    <p:sldId id="293" r:id="rId25"/>
    <p:sldId id="294" r:id="rId26"/>
    <p:sldId id="295" r:id="rId27"/>
    <p:sldId id="297" r:id="rId28"/>
    <p:sldId id="271" r:id="rId29"/>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937206-71DC-F602-8B4A-A4F525BCD085}" name="FOURNIER Catherine" initials="FC" userId="5ab476700106d4f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7"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51"/>
    <p:restoredTop sz="96296"/>
  </p:normalViewPr>
  <p:slideViewPr>
    <p:cSldViewPr snapToGrid="0" snapToObjects="1">
      <p:cViewPr varScale="1">
        <p:scale>
          <a:sx n="80" d="100"/>
          <a:sy n="80" d="100"/>
        </p:scale>
        <p:origin x="24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BEDBD40-84B1-2349-A508-11CBED669F65}" type="datetimeFigureOut">
              <a:rPr lang="en-GB" smtClean="0"/>
              <a:t>04/10/2022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5"/>
          </p:nvPr>
        </p:nvSpPr>
        <p:spPr/>
        <p:txBody>
          <a:bodyPr rtlCol="0"/>
          <a:lstStyle/>
          <a:p>
            <a:pPr rtl="0"/>
            <a:fld id="{2F7A6307-915A-134B-ACFB-C4EC86CF7165}" type="slidenum">
              <a:rPr lang="en-GB" smtClean="0"/>
              <a:t>5</a:t>
            </a:fld>
            <a:endParaRPr lang="en-GB" dirty="0"/>
          </a:p>
        </p:txBody>
      </p:sp>
    </p:spTree>
    <p:extLst>
      <p:ext uri="{BB962C8B-B14F-4D97-AF65-F5344CB8AC3E}">
        <p14:creationId xmlns:p14="http://schemas.microsoft.com/office/powerpoint/2010/main" val="169846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1916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5" name="Google Shape;35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0" anchor="b"/>
          <a:lstStyle>
            <a:lvl1pPr algn="l">
              <a:defRPr sz="4000">
                <a:solidFill>
                  <a:schemeClr val="bg1"/>
                </a:solidFill>
              </a:defRPr>
            </a:lvl1pPr>
          </a:lstStyle>
          <a:p>
            <a:pPr rtl="0"/>
            <a:r>
              <a:rPr lang="f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
              <a:t>Click to edit Master subtitle style</a:t>
            </a:r>
          </a:p>
        </p:txBody>
      </p:sp>
      <p:pic>
        <p:nvPicPr>
          <p:cNvPr id="14" name="Picture 13" descr="A picture containing shape&#10;&#10;Description automatically generated">
            <a:extLst>
              <a:ext uri="{FF2B5EF4-FFF2-40B4-BE49-F238E27FC236}">
                <a16:creationId xmlns:a16="http://schemas.microsoft.com/office/drawing/2014/main" id="{C3562972-6EDB-494F-91CD-F7D1FE6A647F}"/>
              </a:ext>
            </a:extLst>
          </p:cNvPr>
          <p:cNvPicPr>
            <a:picLocks noChangeAspect="1"/>
          </p:cNvPicPr>
          <p:nvPr userDrawn="1"/>
        </p:nvPicPr>
        <p:blipFill>
          <a:blip r:embed="rId2"/>
          <a:stretch>
            <a:fillRect/>
          </a:stretch>
        </p:blipFill>
        <p:spPr>
          <a:xfrm>
            <a:off x="6609528" y="1010154"/>
            <a:ext cx="4943053" cy="4943053"/>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0"/>
          <a:lstStyle/>
          <a:p>
            <a:pPr rtl="0"/>
            <a:r>
              <a:rPr lang="f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0"/>
          <a:lstStyle/>
          <a:p>
            <a:pPr rtl="0"/>
            <a:r>
              <a:rPr lang="f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0"/>
          <a:lstStyle/>
          <a:p>
            <a:pPr rtl="0"/>
            <a:r>
              <a:rPr lang="f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a:p>
        </p:txBody>
      </p:sp>
      <p:sp>
        <p:nvSpPr>
          <p:cNvPr id="55" name="Slide Number"/>
          <p:cNvSpPr txBox="1">
            <a:spLocks noGrp="1"/>
          </p:cNvSpPr>
          <p:nvPr>
            <p:ph type="sldNum" sz="quarter" idx="2"/>
          </p:nvPr>
        </p:nvSpPr>
        <p:spPr>
          <a:prstGeom prst="rect">
            <a:avLst/>
          </a:prstGeom>
        </p:spPr>
        <p:txBody>
          <a:bodyPr rtlCol="0"/>
          <a:lstStyle/>
          <a:p>
            <a:pPr rtl="0"/>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0" anchor="b" anchorCtr="0">
            <a:noAutofit/>
          </a:bodyPr>
          <a:lstStyle>
            <a:lvl1pPr>
              <a:defRPr sz="3600">
                <a:solidFill>
                  <a:schemeClr val="accent1"/>
                </a:solidFill>
              </a:defRPr>
            </a:lvl1pPr>
          </a:lstStyle>
          <a:p>
            <a:pPr rtl="0"/>
            <a:r>
              <a:rPr lang="f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0"/>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0"/>
          <a:lstStyle>
            <a:lvl1pPr algn="l">
              <a:defRPr sz="1000" b="1" i="0" baseline="0">
                <a:solidFill>
                  <a:schemeClr val="bg1"/>
                </a:solidFill>
              </a:defRPr>
            </a:lvl1pPr>
          </a:lstStyle>
          <a:p>
            <a:pPr algn="l" rtl="0"/>
            <a:r>
              <a:rPr lang="f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0"/>
          <a:lstStyle>
            <a:lvl1pPr>
              <a:defRPr sz="1000">
                <a:solidFill>
                  <a:schemeClr val="tx1"/>
                </a:solidFill>
              </a:defRPr>
            </a:lvl1pPr>
          </a:lstStyle>
          <a:p>
            <a:pPr rtl="0"/>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0" anchor="b" anchorCtr="0"/>
          <a:lstStyle>
            <a:lvl1pPr>
              <a:defRPr sz="3600">
                <a:solidFill>
                  <a:schemeClr val="bg1"/>
                </a:solidFill>
              </a:defRPr>
            </a:lvl1pPr>
          </a:lstStyle>
          <a:p>
            <a:pPr rtl="0"/>
            <a:r>
              <a:rPr lang="f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f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0"/>
          <a:lstStyle/>
          <a:p>
            <a:pPr rtl="0"/>
            <a:r>
              <a:rPr lang="f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0"/>
          <a:lstStyle/>
          <a:p>
            <a:pPr rtl="0"/>
            <a:r>
              <a:rPr lang="f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0"/>
          <a:lstStyle/>
          <a:p>
            <a:pPr rtl="0"/>
            <a:r>
              <a:rPr lang="en-GB"/>
              <a:t>12/11/2020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0"/>
          <a:lstStyle/>
          <a:p>
            <a:pPr rtl="0"/>
            <a:r>
              <a:rPr lang="f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0"/>
          <a:lstStyle/>
          <a:p>
            <a:pPr rtl="0"/>
            <a:r>
              <a:rPr lang="f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0"/>
          <a:lstStyle/>
          <a:p>
            <a:pPr rtl="0"/>
            <a:r>
              <a:rPr lang="en-GB"/>
              <a:t>12/11/2020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0"/>
          <a:lstStyle/>
          <a:p>
            <a:pPr rtl="0"/>
            <a:r>
              <a:rPr lang="f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0"/>
          <a:lstStyle/>
          <a:p>
            <a:pPr rtl="0"/>
            <a:r>
              <a:rPr lang="en-GB"/>
              <a:t>12/11/2020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0"/>
          <a:lstStyle/>
          <a:p>
            <a:pPr rtl="0"/>
            <a:r>
              <a:rPr lang="f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f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12/11/2020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f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notesSlide" Target="../notesSlides/notesSlide4.xml"/><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7.svg"/><Relationship Id="rId10" Type="http://schemas.openxmlformats.org/officeDocument/2006/relationships/image" Target="../media/image24.svg"/><Relationship Id="rId4" Type="http://schemas.openxmlformats.org/officeDocument/2006/relationships/image" Target="../media/image6.png"/><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hyperlink" Target="https://www.youtube.com/watch?v=KXAhLSpGncg" TargetMode="External"/><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hyperlink" Target="https://www.youtube.com/watch?v=hED71QH1XRo"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a:xfrm>
            <a:off x="838200" y="1122363"/>
            <a:ext cx="4588565" cy="2098358"/>
          </a:xfrm>
        </p:spPr>
        <p:txBody>
          <a:bodyPr rtlCol="0"/>
          <a:lstStyle/>
          <a:p>
            <a:pPr rtl="0"/>
            <a:r>
              <a:rPr lang="fr" dirty="0"/>
              <a:t>08</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695960" y="3466424"/>
            <a:ext cx="3992217" cy="1522454"/>
          </a:xfrm>
        </p:spPr>
        <p:txBody>
          <a:bodyPr rtlCol="0">
            <a:normAutofit/>
          </a:bodyPr>
          <a:lstStyle/>
          <a:p>
            <a:pPr rtl="0"/>
            <a:r>
              <a:rPr lang="fr" sz="3600" dirty="0"/>
              <a:t>Réalisation du </a:t>
            </a:r>
            <a:r>
              <a:rPr lang="en-US" sz="3600" dirty="0"/>
              <a:t>TDR-Ag </a:t>
            </a:r>
            <a:r>
              <a:rPr lang="fr" sz="3600" dirty="0"/>
              <a:t>du SARS-CoV-2 </a:t>
            </a:r>
          </a:p>
        </p:txBody>
      </p:sp>
      <p:pic>
        <p:nvPicPr>
          <p:cNvPr id="5" name="Picture 4">
            <a:extLst>
              <a:ext uri="{FF2B5EF4-FFF2-40B4-BE49-F238E27FC236}">
                <a16:creationId xmlns:a16="http://schemas.microsoft.com/office/drawing/2014/main" id="{5BEF60FA-C709-5D49-AF42-07553A2FDF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073126" cy="726519"/>
          </a:xfrm>
          <a:prstGeom prst="rect">
            <a:avLst/>
          </a:prstGeom>
        </p:spPr>
      </p:pic>
      <p:pic>
        <p:nvPicPr>
          <p:cNvPr id="6" name="Picture 5" descr="\\Wims\hq\GVA11\Home\cl-DGO\Dept-DGD\t-WPC\campanal\Desktop\OMS-bleu.jpg">
            <a:extLst>
              <a:ext uri="{FF2B5EF4-FFF2-40B4-BE49-F238E27FC236}">
                <a16:creationId xmlns:a16="http://schemas.microsoft.com/office/drawing/2014/main" id="{B6595D3B-5CBA-4896-A9C2-6E45B5547E5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89587" y="137822"/>
            <a:ext cx="2842895" cy="715010"/>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Procédure de test applicable aux TDR-Ag du SARS-CoV-2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US" dirty="0"/>
          </a:p>
          <a:p>
            <a:pPr rtl="0"/>
            <a:r>
              <a:rPr lang="fr" dirty="0"/>
              <a:t>Consigner le résultat du test dans le Registre des TDR-Ag du SARS-CoV-2.</a:t>
            </a:r>
          </a:p>
          <a:p>
            <a:pPr rtl="0"/>
            <a:r>
              <a:rPr lang="fr" dirty="0"/>
              <a:t>Enregistrer le résultat du test.</a:t>
            </a:r>
          </a:p>
          <a:p>
            <a:pPr rtl="0"/>
            <a:r>
              <a:rPr lang="fr" dirty="0"/>
              <a:t>Éliminer tous les déchets (kit de test, tube contenant le tampon, écouvillon et porte-papier dont vous aurez fait usage) dans un sac pour </a:t>
            </a:r>
            <a:r>
              <a:rPr lang="en-US" dirty="0" err="1"/>
              <a:t>déchets</a:t>
            </a:r>
            <a:r>
              <a:rPr lang="en-US" dirty="0"/>
              <a:t> </a:t>
            </a:r>
            <a:r>
              <a:rPr lang="en-US" dirty="0" err="1"/>
              <a:t>biologiques</a:t>
            </a:r>
            <a:r>
              <a:rPr lang="fr" dirty="0"/>
              <a:t>.</a:t>
            </a:r>
          </a:p>
          <a:p>
            <a:pPr lvl="0" rtl="0"/>
            <a:r>
              <a:rPr lang="fr" dirty="0"/>
              <a:t>Enlever le masque médical, la blouse, les lunettes protectrices ou l’écran protecteur.</a:t>
            </a:r>
            <a:endParaRPr lang="en-ZA" dirty="0"/>
          </a:p>
          <a:p>
            <a:pPr lvl="0" rtl="0"/>
            <a:r>
              <a:rPr lang="en-US" dirty="0" err="1"/>
              <a:t>Procéder</a:t>
            </a:r>
            <a:r>
              <a:rPr lang="en-US" dirty="0"/>
              <a:t> aux</a:t>
            </a:r>
            <a:r>
              <a:rPr lang="fr" dirty="0"/>
              <a:t> mesures d'hygiène des mains.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10</a:t>
            </a:fld>
            <a:endParaRPr lang="en-GB" sz="1000" dirty="0"/>
          </a:p>
        </p:txBody>
      </p:sp>
      <p:pic>
        <p:nvPicPr>
          <p:cNvPr id="11" name="Picture 10" descr="A close up of a person&#10;&#10;Description automatically generated">
            <a:extLst>
              <a:ext uri="{FF2B5EF4-FFF2-40B4-BE49-F238E27FC236}">
                <a16:creationId xmlns:a16="http://schemas.microsoft.com/office/drawing/2014/main" id="{66768B2C-644C-814B-99F0-55DDFCE2E7FC}"/>
              </a:ext>
            </a:extLst>
          </p:cNvPr>
          <p:cNvPicPr>
            <a:picLocks noChangeAspect="1"/>
          </p:cNvPicPr>
          <p:nvPr/>
        </p:nvPicPr>
        <p:blipFill rotWithShape="1">
          <a:blip r:embed="rId2"/>
          <a:srcRect t="13551" b="15571"/>
          <a:stretch/>
        </p:blipFill>
        <p:spPr>
          <a:xfrm>
            <a:off x="7367491" y="4218709"/>
            <a:ext cx="4772218" cy="1958254"/>
          </a:xfrm>
          <a:prstGeom prst="rect">
            <a:avLst/>
          </a:prstGeom>
        </p:spPr>
      </p:pic>
      <p:grpSp>
        <p:nvGrpSpPr>
          <p:cNvPr id="18" name="Group 17">
            <a:extLst>
              <a:ext uri="{FF2B5EF4-FFF2-40B4-BE49-F238E27FC236}">
                <a16:creationId xmlns:a16="http://schemas.microsoft.com/office/drawing/2014/main" id="{02BB6078-02C8-4D3F-9DFC-DA63812EFE7F}"/>
              </a:ext>
            </a:extLst>
          </p:cNvPr>
          <p:cNvGrpSpPr/>
          <p:nvPr/>
        </p:nvGrpSpPr>
        <p:grpSpPr>
          <a:xfrm>
            <a:off x="8099197" y="1345905"/>
            <a:ext cx="3888782" cy="596348"/>
            <a:chOff x="7861998" y="1527451"/>
            <a:chExt cx="3888782" cy="596348"/>
          </a:xfrm>
        </p:grpSpPr>
        <p:sp>
          <p:nvSpPr>
            <p:cNvPr id="19" name="Oval 18">
              <a:extLst>
                <a:ext uri="{FF2B5EF4-FFF2-40B4-BE49-F238E27FC236}">
                  <a16:creationId xmlns:a16="http://schemas.microsoft.com/office/drawing/2014/main" id="{68D6E756-B627-4351-897A-274B6ADF23F0}"/>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0" name="Graphic 19" descr="Pencil">
              <a:extLst>
                <a:ext uri="{FF2B5EF4-FFF2-40B4-BE49-F238E27FC236}">
                  <a16:creationId xmlns:a16="http://schemas.microsoft.com/office/drawing/2014/main" id="{CA99A3D8-072D-4869-8FB9-68FE9468289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21" name="TextBox 20">
              <a:extLst>
                <a:ext uri="{FF2B5EF4-FFF2-40B4-BE49-F238E27FC236}">
                  <a16:creationId xmlns:a16="http://schemas.microsoft.com/office/drawing/2014/main" id="{7920AA8F-F7C6-42C9-B123-99E7FAB227D4}"/>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4" name="Footer Placeholder 3">
            <a:extLst>
              <a:ext uri="{FF2B5EF4-FFF2-40B4-BE49-F238E27FC236}">
                <a16:creationId xmlns:a16="http://schemas.microsoft.com/office/drawing/2014/main" id="{406D1A2E-1A67-4DCF-CA6D-EB0AF2CE66E2}"/>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1123357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365126"/>
            <a:ext cx="10515600" cy="569594"/>
          </a:xfrm>
        </p:spPr>
        <p:txBody>
          <a:bodyPr rtlCol="0"/>
          <a:lstStyle/>
          <a:p>
            <a:pPr rtl="0"/>
            <a:r>
              <a:rPr lang="fr" dirty="0"/>
              <a:t>Interprétation des résultats des TDR</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11</a:t>
            </a:fld>
            <a:endParaRPr lang="en-GB" sz="1000" dirty="0"/>
          </a:p>
        </p:txBody>
      </p:sp>
      <p:sp>
        <p:nvSpPr>
          <p:cNvPr id="6" name="Text Placeholder 4">
            <a:extLst>
              <a:ext uri="{FF2B5EF4-FFF2-40B4-BE49-F238E27FC236}">
                <a16:creationId xmlns:a16="http://schemas.microsoft.com/office/drawing/2014/main" id="{BBFA73AA-8A67-A344-9656-F28085206BCE}"/>
              </a:ext>
            </a:extLst>
          </p:cNvPr>
          <p:cNvSpPr txBox="1">
            <a:spLocks/>
          </p:cNvSpPr>
          <p:nvPr/>
        </p:nvSpPr>
        <p:spPr>
          <a:xfrm>
            <a:off x="987265" y="1126603"/>
            <a:ext cx="7256764" cy="414655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buNone/>
            </a:pPr>
            <a:r>
              <a:rPr lang="fr" b="1" dirty="0">
                <a:solidFill>
                  <a:srgbClr val="009AC9"/>
                </a:solidFill>
              </a:rPr>
              <a:t>Les résultats des TDR doivent être considérés en conjonction avec les antécédents cliniques du patient et les autres données disponibles.</a:t>
            </a:r>
          </a:p>
          <a:p>
            <a:pPr marL="0" indent="0" rtl="0">
              <a:buNone/>
            </a:pPr>
            <a:endParaRPr lang="en-US" dirty="0">
              <a:solidFill>
                <a:srgbClr val="FF0000"/>
              </a:solidFill>
            </a:endParaRPr>
          </a:p>
          <a:p>
            <a:pPr marL="0" indent="0" rtl="0">
              <a:buNone/>
            </a:pPr>
            <a:r>
              <a:rPr lang="fr" dirty="0"/>
              <a:t>Interprétation des résultats des TDR sur le dispositif : </a:t>
            </a:r>
          </a:p>
          <a:p>
            <a:pPr rtl="0"/>
            <a:r>
              <a:rPr lang="fr" dirty="0"/>
              <a:t>Une bande colorée apparaîtra dans la partie supérieure de la fenêtre de résultats pour indiquer que le test fonctionne correctement. Cette bande est la ligne de contrôle (C).</a:t>
            </a:r>
          </a:p>
          <a:p>
            <a:pPr rtl="0"/>
            <a:r>
              <a:rPr lang="fr" dirty="0"/>
              <a:t>Une bande colorée apparaîtra dans la partie inférieure de la fenêtre de résultats. Cette bande est la ligne de test des antigènes du SARS-CoV-2 (T).</a:t>
            </a:r>
          </a:p>
        </p:txBody>
      </p:sp>
      <p:pic>
        <p:nvPicPr>
          <p:cNvPr id="1026" name="Picture 2">
            <a:extLst>
              <a:ext uri="{FF2B5EF4-FFF2-40B4-BE49-F238E27FC236}">
                <a16:creationId xmlns:a16="http://schemas.microsoft.com/office/drawing/2014/main" id="{5D4F7887-1864-7502-8E2A-FA0437D556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8880" y="2283460"/>
            <a:ext cx="762000" cy="272415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C80B9359-FC82-AE30-DED5-9909F01877CF}"/>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2381838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Interprétation des résultats : Résultats négatifs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2594330"/>
            <a:ext cx="7081911" cy="4440760"/>
          </a:xfrm>
        </p:spPr>
        <p:txBody>
          <a:bodyPr rtlCol="0"/>
          <a:lstStyle/>
          <a:p>
            <a:pPr rtl="0"/>
            <a:r>
              <a:rPr lang="fr" dirty="0"/>
              <a:t>Une ligne dans «C» et AUCUNE LIGNE dans «T» signifient que le SARS-CoV-2 N’EST PAS DETECTE.</a:t>
            </a:r>
          </a:p>
          <a:p>
            <a:pPr rtl="0"/>
            <a:r>
              <a:rPr lang="fr" dirty="0"/>
              <a:t>Le résultat du test doit être interprété comme un résultat  </a:t>
            </a:r>
            <a:r>
              <a:rPr lang="fr" dirty="0">
                <a:solidFill>
                  <a:srgbClr val="009AC9"/>
                </a:solidFill>
              </a:rPr>
              <a:t> </a:t>
            </a:r>
            <a:r>
              <a:rPr lang="fr" b="1" dirty="0">
                <a:solidFill>
                  <a:srgbClr val="009AC9"/>
                </a:solidFill>
              </a:rPr>
              <a:t>NEGATIF</a:t>
            </a:r>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12</a:t>
            </a:fld>
            <a:endParaRPr lang="en-GB" sz="1000" dirty="0"/>
          </a:p>
        </p:txBody>
      </p:sp>
      <p:grpSp>
        <p:nvGrpSpPr>
          <p:cNvPr id="17" name="Group 16">
            <a:extLst>
              <a:ext uri="{FF2B5EF4-FFF2-40B4-BE49-F238E27FC236}">
                <a16:creationId xmlns:a16="http://schemas.microsoft.com/office/drawing/2014/main" id="{F889E4E1-656F-4EA1-AD78-EEEC35297FB1}"/>
              </a:ext>
            </a:extLst>
          </p:cNvPr>
          <p:cNvGrpSpPr/>
          <p:nvPr/>
        </p:nvGrpSpPr>
        <p:grpSpPr>
          <a:xfrm>
            <a:off x="8099197" y="1345905"/>
            <a:ext cx="3888782" cy="596348"/>
            <a:chOff x="7861998" y="1527451"/>
            <a:chExt cx="3888782" cy="596348"/>
          </a:xfrm>
        </p:grpSpPr>
        <p:sp>
          <p:nvSpPr>
            <p:cNvPr id="18" name="Oval 17">
              <a:extLst>
                <a:ext uri="{FF2B5EF4-FFF2-40B4-BE49-F238E27FC236}">
                  <a16:creationId xmlns:a16="http://schemas.microsoft.com/office/drawing/2014/main" id="{04A1F750-64CB-4D08-90ED-E2EB79BEF6AA}"/>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82C2CB71-9753-49CD-82C6-59C59A3F85A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20" name="TextBox 19">
              <a:extLst>
                <a:ext uri="{FF2B5EF4-FFF2-40B4-BE49-F238E27FC236}">
                  <a16:creationId xmlns:a16="http://schemas.microsoft.com/office/drawing/2014/main" id="{546255C8-80C7-4A56-AF7D-45077AC07DDC}"/>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pic>
        <p:nvPicPr>
          <p:cNvPr id="2050" name="Picture 2">
            <a:extLst>
              <a:ext uri="{FF2B5EF4-FFF2-40B4-BE49-F238E27FC236}">
                <a16:creationId xmlns:a16="http://schemas.microsoft.com/office/drawing/2014/main" id="{A459B409-484F-6603-4F29-629E8F2826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20792" y="2562720"/>
            <a:ext cx="638175" cy="2286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F7425EE-C838-88E3-A402-7441D1924FC8}"/>
              </a:ext>
            </a:extLst>
          </p:cNvPr>
          <p:cNvSpPr txBox="1"/>
          <p:nvPr/>
        </p:nvSpPr>
        <p:spPr>
          <a:xfrm>
            <a:off x="9658205" y="5069960"/>
            <a:ext cx="1950720" cy="369332"/>
          </a:xfrm>
          <a:prstGeom prst="rect">
            <a:avLst/>
          </a:prstGeom>
          <a:noFill/>
        </p:spPr>
        <p:txBody>
          <a:bodyPr wrap="square">
            <a:spAutoFit/>
          </a:bodyPr>
          <a:lstStyle/>
          <a:p>
            <a:r>
              <a:rPr lang="fr" b="1" dirty="0">
                <a:solidFill>
                  <a:srgbClr val="009AC9"/>
                </a:solidFill>
              </a:rPr>
              <a:t>NEGATIF</a:t>
            </a:r>
            <a:endParaRPr lang="en-GB" dirty="0"/>
          </a:p>
        </p:txBody>
      </p:sp>
      <p:sp>
        <p:nvSpPr>
          <p:cNvPr id="7" name="Footer Placeholder 3">
            <a:extLst>
              <a:ext uri="{FF2B5EF4-FFF2-40B4-BE49-F238E27FC236}">
                <a16:creationId xmlns:a16="http://schemas.microsoft.com/office/drawing/2014/main" id="{E6AFA79D-C76B-6D10-7BCC-DD774D4F28D1}"/>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94971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Interprétation des résultats : Résultats positifs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49839" cy="4440760"/>
          </a:xfrm>
        </p:spPr>
        <p:txBody>
          <a:bodyPr rtlCol="0"/>
          <a:lstStyle/>
          <a:p>
            <a:pPr rtl="0"/>
            <a:r>
              <a:rPr lang="fr" dirty="0"/>
              <a:t>Une ligne dans «C» ET une ligne dans «T» signifient que le SARS-CoV-2 EST DETECTE.</a:t>
            </a:r>
          </a:p>
          <a:p>
            <a:pPr rtl="0"/>
            <a:r>
              <a:rPr lang="fr" dirty="0"/>
              <a:t>Même si la </a:t>
            </a:r>
            <a:r>
              <a:rPr lang="fr" b="1" dirty="0"/>
              <a:t>ligne de contrôle est faible, ou si la ligne de test n’est pas uniforme</a:t>
            </a:r>
            <a:r>
              <a:rPr lang="fr" dirty="0"/>
              <a:t>, le test doit être considéré comme correctement effectué et le résultat du test doit être interprété comme un résultat </a:t>
            </a:r>
            <a:r>
              <a:rPr lang="fr" b="1" dirty="0">
                <a:solidFill>
                  <a:srgbClr val="009AC9"/>
                </a:solidFill>
              </a:rPr>
              <a:t>POSITIF</a:t>
            </a:r>
            <a:r>
              <a:rPr lang="fr" dirty="0"/>
              <a:t>.</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13</a:t>
            </a:fld>
            <a:endParaRPr lang="en-GB" sz="1000" dirty="0"/>
          </a:p>
        </p:txBody>
      </p:sp>
      <p:grpSp>
        <p:nvGrpSpPr>
          <p:cNvPr id="19" name="Group 18">
            <a:extLst>
              <a:ext uri="{FF2B5EF4-FFF2-40B4-BE49-F238E27FC236}">
                <a16:creationId xmlns:a16="http://schemas.microsoft.com/office/drawing/2014/main" id="{05787D42-7A3A-4F36-8A70-8F10AC658D1A}"/>
              </a:ext>
            </a:extLst>
          </p:cNvPr>
          <p:cNvGrpSpPr/>
          <p:nvPr/>
        </p:nvGrpSpPr>
        <p:grpSpPr>
          <a:xfrm>
            <a:off x="8099197" y="1345905"/>
            <a:ext cx="3888782" cy="596348"/>
            <a:chOff x="7861998" y="1527451"/>
            <a:chExt cx="3888782" cy="596348"/>
          </a:xfrm>
        </p:grpSpPr>
        <p:sp>
          <p:nvSpPr>
            <p:cNvPr id="21" name="Oval 20">
              <a:extLst>
                <a:ext uri="{FF2B5EF4-FFF2-40B4-BE49-F238E27FC236}">
                  <a16:creationId xmlns:a16="http://schemas.microsoft.com/office/drawing/2014/main" id="{386610F9-E165-44CE-B36B-8BEF4FB3CEF3}"/>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2" name="Graphic 21" descr="Pencil">
              <a:extLst>
                <a:ext uri="{FF2B5EF4-FFF2-40B4-BE49-F238E27FC236}">
                  <a16:creationId xmlns:a16="http://schemas.microsoft.com/office/drawing/2014/main" id="{2AF34C08-7DE2-44D2-A56D-04DB9F18A4F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23" name="TextBox 22">
              <a:extLst>
                <a:ext uri="{FF2B5EF4-FFF2-40B4-BE49-F238E27FC236}">
                  <a16:creationId xmlns:a16="http://schemas.microsoft.com/office/drawing/2014/main" id="{0F20F534-EA78-43C1-ADC5-2281B76FD32A}"/>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pic>
        <p:nvPicPr>
          <p:cNvPr id="3074" name="Picture 2">
            <a:extLst>
              <a:ext uri="{FF2B5EF4-FFF2-40B4-BE49-F238E27FC236}">
                <a16:creationId xmlns:a16="http://schemas.microsoft.com/office/drawing/2014/main" id="{FEE1A86D-B0F9-D6CD-0959-D485CB16A2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7810" y="2281238"/>
            <a:ext cx="1638300" cy="22955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C354E04-B62F-60CD-AB80-21754C0105CB}"/>
              </a:ext>
            </a:extLst>
          </p:cNvPr>
          <p:cNvSpPr txBox="1"/>
          <p:nvPr/>
        </p:nvSpPr>
        <p:spPr>
          <a:xfrm>
            <a:off x="9357360" y="4912558"/>
            <a:ext cx="1219200" cy="369332"/>
          </a:xfrm>
          <a:prstGeom prst="rect">
            <a:avLst/>
          </a:prstGeom>
          <a:noFill/>
        </p:spPr>
        <p:txBody>
          <a:bodyPr wrap="square">
            <a:spAutoFit/>
          </a:bodyPr>
          <a:lstStyle/>
          <a:p>
            <a:r>
              <a:rPr lang="fr" b="1" dirty="0">
                <a:solidFill>
                  <a:srgbClr val="009AC9"/>
                </a:solidFill>
              </a:rPr>
              <a:t>POSITIF</a:t>
            </a:r>
            <a:r>
              <a:rPr lang="fr" dirty="0"/>
              <a:t>.</a:t>
            </a:r>
            <a:endParaRPr lang="en-GB" dirty="0"/>
          </a:p>
        </p:txBody>
      </p:sp>
      <p:sp>
        <p:nvSpPr>
          <p:cNvPr id="7" name="Footer Placeholder 3">
            <a:extLst>
              <a:ext uri="{FF2B5EF4-FFF2-40B4-BE49-F238E27FC236}">
                <a16:creationId xmlns:a16="http://schemas.microsoft.com/office/drawing/2014/main" id="{E2CCA7FC-30EC-38AE-63D5-5E44AE0BB675}"/>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3558529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Interprétation des résultats : Résultats invalides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93250" y="2252250"/>
            <a:ext cx="6829926" cy="4440760"/>
          </a:xfrm>
        </p:spPr>
        <p:txBody>
          <a:bodyPr rtlCol="0"/>
          <a:lstStyle/>
          <a:p>
            <a:pPr rtl="0"/>
            <a:r>
              <a:rPr lang="fr" dirty="0"/>
              <a:t>AUCUNE LIGNE dans «C» et une ligne ou aucune ligne dans «T» signifient que le test est </a:t>
            </a:r>
            <a:r>
              <a:rPr lang="fr" b="1" dirty="0">
                <a:solidFill>
                  <a:srgbClr val="009AC9"/>
                </a:solidFill>
              </a:rPr>
              <a:t>INVALIDE.</a:t>
            </a:r>
            <a:endParaRPr lang="en-US" dirty="0">
              <a:solidFill>
                <a:srgbClr val="009AC9"/>
              </a:solidFill>
            </a:endParaRPr>
          </a:p>
          <a:p>
            <a:pPr rtl="0"/>
            <a:r>
              <a:rPr lang="fr" dirty="0"/>
              <a:t>Recommencer le test en utilisant un nouveau dispositif (non ouvert) de TDR-Ag du SARS-CoV-2 et un nouvel échantillon.</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14</a:t>
            </a:fld>
            <a:endParaRPr lang="en-GB" sz="1000" dirty="0"/>
          </a:p>
        </p:txBody>
      </p:sp>
      <p:grpSp>
        <p:nvGrpSpPr>
          <p:cNvPr id="21" name="Group 20">
            <a:extLst>
              <a:ext uri="{FF2B5EF4-FFF2-40B4-BE49-F238E27FC236}">
                <a16:creationId xmlns:a16="http://schemas.microsoft.com/office/drawing/2014/main" id="{A22DC280-61F6-4EA5-843E-B5F6DA19AC4B}"/>
              </a:ext>
            </a:extLst>
          </p:cNvPr>
          <p:cNvGrpSpPr/>
          <p:nvPr/>
        </p:nvGrpSpPr>
        <p:grpSpPr>
          <a:xfrm>
            <a:off x="8099197" y="1345905"/>
            <a:ext cx="3888782" cy="596348"/>
            <a:chOff x="7861998" y="1527451"/>
            <a:chExt cx="3888782" cy="596348"/>
          </a:xfrm>
        </p:grpSpPr>
        <p:sp>
          <p:nvSpPr>
            <p:cNvPr id="22" name="Oval 21">
              <a:extLst>
                <a:ext uri="{FF2B5EF4-FFF2-40B4-BE49-F238E27FC236}">
                  <a16:creationId xmlns:a16="http://schemas.microsoft.com/office/drawing/2014/main" id="{594D2C16-4A89-4DC4-B41F-D39071D89F52}"/>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3" name="Graphic 22" descr="Pencil">
              <a:extLst>
                <a:ext uri="{FF2B5EF4-FFF2-40B4-BE49-F238E27FC236}">
                  <a16:creationId xmlns:a16="http://schemas.microsoft.com/office/drawing/2014/main" id="{C4C7C8C9-A278-40AB-9599-AEDAF4C0567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24" name="TextBox 23">
              <a:extLst>
                <a:ext uri="{FF2B5EF4-FFF2-40B4-BE49-F238E27FC236}">
                  <a16:creationId xmlns:a16="http://schemas.microsoft.com/office/drawing/2014/main" id="{DBBA657C-FF11-47A6-A84C-F4D75F996BA1}"/>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4" name="Footer Placeholder 3">
            <a:extLst>
              <a:ext uri="{FF2B5EF4-FFF2-40B4-BE49-F238E27FC236}">
                <a16:creationId xmlns:a16="http://schemas.microsoft.com/office/drawing/2014/main" id="{C179CD04-B1CF-F631-7A9A-A2703E78A3F7}"/>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pic>
        <p:nvPicPr>
          <p:cNvPr id="4098" name="Picture 2">
            <a:extLst>
              <a:ext uri="{FF2B5EF4-FFF2-40B4-BE49-F238E27FC236}">
                <a16:creationId xmlns:a16="http://schemas.microsoft.com/office/drawing/2014/main" id="{1F59713E-0373-1525-D725-AB6512EBED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9103" y="2467275"/>
            <a:ext cx="1819275" cy="2514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14D647E-5E6D-1349-72CF-3DC95ACDE9D5}"/>
              </a:ext>
            </a:extLst>
          </p:cNvPr>
          <p:cNvSpPr txBox="1"/>
          <p:nvPr/>
        </p:nvSpPr>
        <p:spPr>
          <a:xfrm>
            <a:off x="9707879" y="5228095"/>
            <a:ext cx="1645920" cy="369332"/>
          </a:xfrm>
          <a:prstGeom prst="rect">
            <a:avLst/>
          </a:prstGeom>
          <a:noFill/>
        </p:spPr>
        <p:txBody>
          <a:bodyPr wrap="square">
            <a:spAutoFit/>
          </a:bodyPr>
          <a:lstStyle/>
          <a:p>
            <a:r>
              <a:rPr lang="fr" dirty="0"/>
              <a:t> </a:t>
            </a:r>
            <a:r>
              <a:rPr lang="fr" b="1" dirty="0">
                <a:solidFill>
                  <a:srgbClr val="009AC9"/>
                </a:solidFill>
              </a:rPr>
              <a:t>INVALIDE</a:t>
            </a:r>
            <a:endParaRPr lang="en-GB" dirty="0"/>
          </a:p>
        </p:txBody>
      </p:sp>
    </p:spTree>
    <p:extLst>
      <p:ext uri="{BB962C8B-B14F-4D97-AF65-F5344CB8AC3E}">
        <p14:creationId xmlns:p14="http://schemas.microsoft.com/office/powerpoint/2010/main" val="979907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US" sz="1200">
                <a:solidFill>
                  <a:srgbClr val="919191"/>
                </a:solidFill>
              </a:rPr>
              <a:t>15</a:t>
            </a:fld>
            <a:endParaRPr lang="fr-FR" sz="1200">
              <a:solidFill>
                <a:srgbClr val="919191"/>
              </a:solidFill>
            </a:endParaRPr>
          </a:p>
        </p:txBody>
      </p:sp>
      <p:sp>
        <p:nvSpPr>
          <p:cNvPr id="224" name="Google Shape;224;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Lire les résultats du TDR-Ag</a:t>
            </a:r>
          </a:p>
        </p:txBody>
      </p:sp>
      <p:sp>
        <p:nvSpPr>
          <p:cNvPr id="6" name="Footer Placeholder 3">
            <a:extLst>
              <a:ext uri="{FF2B5EF4-FFF2-40B4-BE49-F238E27FC236}">
                <a16:creationId xmlns:a16="http://schemas.microsoft.com/office/drawing/2014/main" id="{E95A40D6-F8C1-4451-A9D4-CE9EC2576A4D}"/>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grpSp>
        <p:nvGrpSpPr>
          <p:cNvPr id="30" name="Group 29">
            <a:extLst>
              <a:ext uri="{FF2B5EF4-FFF2-40B4-BE49-F238E27FC236}">
                <a16:creationId xmlns:a16="http://schemas.microsoft.com/office/drawing/2014/main" id="{48C2C12A-881C-41F5-3310-4025263FCC01}"/>
              </a:ext>
            </a:extLst>
          </p:cNvPr>
          <p:cNvGrpSpPr/>
          <p:nvPr/>
        </p:nvGrpSpPr>
        <p:grpSpPr>
          <a:xfrm>
            <a:off x="8159545" y="537814"/>
            <a:ext cx="3888782" cy="596348"/>
            <a:chOff x="8159545" y="537814"/>
            <a:chExt cx="3888782" cy="596348"/>
          </a:xfrm>
        </p:grpSpPr>
        <p:sp>
          <p:nvSpPr>
            <p:cNvPr id="8" name="Oval 7">
              <a:extLst>
                <a:ext uri="{FF2B5EF4-FFF2-40B4-BE49-F238E27FC236}">
                  <a16:creationId xmlns:a16="http://schemas.microsoft.com/office/drawing/2014/main" id="{F8B6A489-85C7-4EAD-8FC5-DC04B2F98555}"/>
                </a:ext>
              </a:extLst>
            </p:cNvPr>
            <p:cNvSpPr/>
            <p:nvPr/>
          </p:nvSpPr>
          <p:spPr>
            <a:xfrm>
              <a:off x="8159545" y="537814"/>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CC79DFBB-AE87-4216-AB69-A5D3C9D0C5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81488" y="659757"/>
              <a:ext cx="352462" cy="352462"/>
            </a:xfrm>
            <a:prstGeom prst="rect">
              <a:avLst/>
            </a:prstGeom>
          </p:spPr>
        </p:pic>
        <p:sp>
          <p:nvSpPr>
            <p:cNvPr id="10" name="TextBox 9">
              <a:extLst>
                <a:ext uri="{FF2B5EF4-FFF2-40B4-BE49-F238E27FC236}">
                  <a16:creationId xmlns:a16="http://schemas.microsoft.com/office/drawing/2014/main" id="{F873AE2A-8348-4EBF-9BCE-2873CB745556}"/>
                </a:ext>
              </a:extLst>
            </p:cNvPr>
            <p:cNvSpPr txBox="1"/>
            <p:nvPr/>
          </p:nvSpPr>
          <p:spPr>
            <a:xfrm>
              <a:off x="8649852" y="637148"/>
              <a:ext cx="3398475" cy="430887"/>
            </a:xfrm>
            <a:prstGeom prst="rect">
              <a:avLst/>
            </a:prstGeom>
            <a:solidFill>
              <a:srgbClr val="009AC9"/>
            </a:solidFill>
            <a:ln>
              <a:noFill/>
            </a:ln>
          </p:spPr>
          <p:txBody>
            <a:bodyPr wrap="square" rtlCol="0">
              <a:spAutoFit/>
            </a:bodyPr>
            <a:lstStyle/>
            <a:p>
              <a:r>
                <a:rPr lang="fr-FR" altLang="en-US" sz="1100" dirty="0">
                  <a:solidFill>
                    <a:srgbClr val="FFFFFF"/>
                  </a:solidFill>
                </a:rPr>
                <a:t>Cette diapositive peut nécessiter une adaptation en fonction du TDR-Ag du SARS-CoV-2 utilisé </a:t>
              </a:r>
            </a:p>
          </p:txBody>
        </p:sp>
      </p:grpSp>
      <p:sp>
        <p:nvSpPr>
          <p:cNvPr id="17" name="TextBox 16">
            <a:extLst>
              <a:ext uri="{FF2B5EF4-FFF2-40B4-BE49-F238E27FC236}">
                <a16:creationId xmlns:a16="http://schemas.microsoft.com/office/drawing/2014/main" id="{49091AB6-018A-6F13-24F7-7CFB146244FA}"/>
              </a:ext>
            </a:extLst>
          </p:cNvPr>
          <p:cNvSpPr txBox="1"/>
          <p:nvPr/>
        </p:nvSpPr>
        <p:spPr>
          <a:xfrm>
            <a:off x="8195234" y="2536557"/>
            <a:ext cx="415366"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Non</a:t>
            </a:r>
          </a:p>
        </p:txBody>
      </p:sp>
      <p:grpSp>
        <p:nvGrpSpPr>
          <p:cNvPr id="31" name="Group 30">
            <a:extLst>
              <a:ext uri="{FF2B5EF4-FFF2-40B4-BE49-F238E27FC236}">
                <a16:creationId xmlns:a16="http://schemas.microsoft.com/office/drawing/2014/main" id="{B1DDB3F4-BBCB-19A7-1FC7-1D6F43E12B46}"/>
              </a:ext>
            </a:extLst>
          </p:cNvPr>
          <p:cNvGrpSpPr/>
          <p:nvPr/>
        </p:nvGrpSpPr>
        <p:grpSpPr>
          <a:xfrm>
            <a:off x="745712" y="1255846"/>
            <a:ext cx="9356896" cy="5001600"/>
            <a:chOff x="745712" y="1255846"/>
            <a:chExt cx="9356896" cy="5001600"/>
          </a:xfrm>
        </p:grpSpPr>
        <p:pic>
          <p:nvPicPr>
            <p:cNvPr id="2" name="Picture 2" descr="Timeline&#10;&#10;Description automatically generated">
              <a:extLst>
                <a:ext uri="{FF2B5EF4-FFF2-40B4-BE49-F238E27FC236}">
                  <a16:creationId xmlns:a16="http://schemas.microsoft.com/office/drawing/2014/main" id="{234DEE14-3C31-2F3B-770C-708AC9CE6ACA}"/>
                </a:ext>
              </a:extLst>
            </p:cNvPr>
            <p:cNvPicPr>
              <a:picLocks noChangeAspect="1"/>
            </p:cNvPicPr>
            <p:nvPr/>
          </p:nvPicPr>
          <p:blipFill>
            <a:blip r:embed="rId6"/>
            <a:stretch>
              <a:fillRect/>
            </a:stretch>
          </p:blipFill>
          <p:spPr>
            <a:xfrm>
              <a:off x="1211058" y="1517485"/>
              <a:ext cx="8891550" cy="4695550"/>
            </a:xfrm>
            <a:prstGeom prst="rect">
              <a:avLst/>
            </a:prstGeom>
          </p:spPr>
        </p:pic>
        <p:pic>
          <p:nvPicPr>
            <p:cNvPr id="3" name="Graphic 3" descr="Stopwatch with solid fill">
              <a:extLst>
                <a:ext uri="{FF2B5EF4-FFF2-40B4-BE49-F238E27FC236}">
                  <a16:creationId xmlns:a16="http://schemas.microsoft.com/office/drawing/2014/main" id="{6728F557-8286-63DD-E228-B790550238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3166" y="1255846"/>
              <a:ext cx="914400" cy="914400"/>
            </a:xfrm>
            <a:prstGeom prst="rect">
              <a:avLst/>
            </a:prstGeom>
          </p:spPr>
        </p:pic>
        <p:pic>
          <p:nvPicPr>
            <p:cNvPr id="4" name="Graphic 4" descr="Tick with solid fill">
              <a:extLst>
                <a:ext uri="{FF2B5EF4-FFF2-40B4-BE49-F238E27FC236}">
                  <a16:creationId xmlns:a16="http://schemas.microsoft.com/office/drawing/2014/main" id="{3053B923-ED69-1B90-2B60-9BDCAB50A5F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68265" y="2436655"/>
              <a:ext cx="507225" cy="507225"/>
            </a:xfrm>
            <a:prstGeom prst="rect">
              <a:avLst/>
            </a:prstGeom>
          </p:spPr>
        </p:pic>
        <p:pic>
          <p:nvPicPr>
            <p:cNvPr id="5" name="Graphic 4" descr="Tick with solid fill">
              <a:extLst>
                <a:ext uri="{FF2B5EF4-FFF2-40B4-BE49-F238E27FC236}">
                  <a16:creationId xmlns:a16="http://schemas.microsoft.com/office/drawing/2014/main" id="{7AFD324B-0D86-EABB-4B8F-3086A221368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480279" y="4001372"/>
              <a:ext cx="507225" cy="507225"/>
            </a:xfrm>
            <a:prstGeom prst="rect">
              <a:avLst/>
            </a:prstGeom>
          </p:spPr>
        </p:pic>
        <p:pic>
          <p:nvPicPr>
            <p:cNvPr id="11" name="Graphic 4" descr="Tick with solid fill">
              <a:extLst>
                <a:ext uri="{FF2B5EF4-FFF2-40B4-BE49-F238E27FC236}">
                  <a16:creationId xmlns:a16="http://schemas.microsoft.com/office/drawing/2014/main" id="{F4D6AAD3-9C2F-8F5E-1842-02C1F1C4578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45712" y="5397401"/>
              <a:ext cx="507225" cy="507225"/>
            </a:xfrm>
            <a:prstGeom prst="rect">
              <a:avLst/>
            </a:prstGeom>
          </p:spPr>
        </p:pic>
        <p:pic>
          <p:nvPicPr>
            <p:cNvPr id="12" name="Graphic 12" descr="Close with solid fill">
              <a:extLst>
                <a:ext uri="{FF2B5EF4-FFF2-40B4-BE49-F238E27FC236}">
                  <a16:creationId xmlns:a16="http://schemas.microsoft.com/office/drawing/2014/main" id="{2978EAFE-AC99-F79E-FD8E-50826045A23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55893" y="2436655"/>
              <a:ext cx="501408" cy="507225"/>
            </a:xfrm>
            <a:prstGeom prst="rect">
              <a:avLst/>
            </a:prstGeom>
          </p:spPr>
        </p:pic>
        <p:pic>
          <p:nvPicPr>
            <p:cNvPr id="13" name="Graphic 12" descr="Close with solid fill">
              <a:extLst>
                <a:ext uri="{FF2B5EF4-FFF2-40B4-BE49-F238E27FC236}">
                  <a16:creationId xmlns:a16="http://schemas.microsoft.com/office/drawing/2014/main" id="{4656A049-2107-6B29-0108-23E9960117B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23778" y="4001371"/>
              <a:ext cx="501408" cy="507225"/>
            </a:xfrm>
            <a:prstGeom prst="rect">
              <a:avLst/>
            </a:prstGeom>
          </p:spPr>
        </p:pic>
        <p:pic>
          <p:nvPicPr>
            <p:cNvPr id="14" name="Graphic 12" descr="Close with solid fill">
              <a:extLst>
                <a:ext uri="{FF2B5EF4-FFF2-40B4-BE49-F238E27FC236}">
                  <a16:creationId xmlns:a16="http://schemas.microsoft.com/office/drawing/2014/main" id="{3CCF23F1-702A-A9EC-CA28-D51A71DBCE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365708" y="5369803"/>
              <a:ext cx="501408" cy="507225"/>
            </a:xfrm>
            <a:prstGeom prst="rect">
              <a:avLst/>
            </a:prstGeom>
          </p:spPr>
        </p:pic>
        <p:sp>
          <p:nvSpPr>
            <p:cNvPr id="15" name="TextBox 14">
              <a:extLst>
                <a:ext uri="{FF2B5EF4-FFF2-40B4-BE49-F238E27FC236}">
                  <a16:creationId xmlns:a16="http://schemas.microsoft.com/office/drawing/2014/main" id="{17327557-D974-E7DB-7EB4-846655819007}"/>
                </a:ext>
              </a:extLst>
            </p:cNvPr>
            <p:cNvSpPr txBox="1"/>
            <p:nvPr/>
          </p:nvSpPr>
          <p:spPr>
            <a:xfrm>
              <a:off x="5017566" y="1579962"/>
              <a:ext cx="3141979" cy="577081"/>
            </a:xfrm>
            <a:prstGeom prst="rect">
              <a:avLst/>
            </a:prstGeom>
            <a:solidFill>
              <a:schemeClr val="bg1"/>
            </a:solidFill>
          </p:spPr>
          <p:txBody>
            <a:bodyPr wrap="square" rtlCol="0">
              <a:spAutoFit/>
            </a:bodyPr>
            <a:lstStyle/>
            <a:p>
              <a:r>
                <a:rPr lang="en-GB" sz="1050" dirty="0" err="1">
                  <a:latin typeface="Calibri" panose="020F0502020204030204" pitchFamily="34" charset="0"/>
                  <a:cs typeface="Calibri" panose="020F0502020204030204" pitchFamily="34" charset="0"/>
                </a:rPr>
                <a:t>Avez-vous</a:t>
              </a:r>
              <a:r>
                <a:rPr lang="en-GB" sz="1050" dirty="0">
                  <a:latin typeface="Calibri" panose="020F0502020204030204" pitchFamily="34" charset="0"/>
                  <a:cs typeface="Calibri" panose="020F0502020204030204" pitchFamily="34" charset="0"/>
                </a:rPr>
                <a:t> </a:t>
              </a:r>
              <a:r>
                <a:rPr lang="fr-FR" sz="1050" b="0" i="0" dirty="0">
                  <a:solidFill>
                    <a:srgbClr val="000000"/>
                  </a:solidFill>
                  <a:effectLst/>
                  <a:latin typeface="Calibri" panose="020F0502020204030204" pitchFamily="34" charset="0"/>
                  <a:cs typeface="Calibri" panose="020F0502020204030204" pitchFamily="34" charset="0"/>
                </a:rPr>
                <a:t>atteint </a:t>
              </a:r>
              <a:r>
                <a:rPr lang="fr-FR" sz="1050" b="1" i="0" dirty="0">
                  <a:solidFill>
                    <a:srgbClr val="000000"/>
                  </a:solidFill>
                  <a:effectLst/>
                  <a:latin typeface="Calibri" panose="020F0502020204030204" pitchFamily="34" charset="0"/>
                  <a:cs typeface="Calibri" panose="020F0502020204030204" pitchFamily="34" charset="0"/>
                </a:rPr>
                <a:t>le temps de lecture maximal</a:t>
              </a:r>
              <a:r>
                <a:rPr lang="fr-FR" sz="1050" b="0" i="0" dirty="0">
                  <a:solidFill>
                    <a:srgbClr val="000000"/>
                  </a:solidFill>
                  <a:effectLst/>
                  <a:latin typeface="Calibri" panose="020F0502020204030204" pitchFamily="34" charset="0"/>
                  <a:cs typeface="Calibri" panose="020F0502020204030204" pitchFamily="34" charset="0"/>
                </a:rPr>
                <a:t> indiqué dans le mode d’emploi fourni par le fabricant ? </a:t>
              </a:r>
              <a:r>
                <a:rPr lang="en-GB" sz="1050" dirty="0">
                  <a:latin typeface="Calibri" panose="020F0502020204030204" pitchFamily="34" charset="0"/>
                  <a:cs typeface="Calibri" panose="020F0502020204030204" pitchFamily="34" charset="0"/>
                </a:rPr>
                <a:t>  </a:t>
              </a:r>
            </a:p>
          </p:txBody>
        </p:sp>
        <p:sp>
          <p:nvSpPr>
            <p:cNvPr id="16" name="TextBox 15">
              <a:extLst>
                <a:ext uri="{FF2B5EF4-FFF2-40B4-BE49-F238E27FC236}">
                  <a16:creationId xmlns:a16="http://schemas.microsoft.com/office/drawing/2014/main" id="{10E41262-D2F7-AC1B-8B34-2D490517D3B1}"/>
                </a:ext>
              </a:extLst>
            </p:cNvPr>
            <p:cNvSpPr txBox="1"/>
            <p:nvPr/>
          </p:nvSpPr>
          <p:spPr>
            <a:xfrm>
              <a:off x="4499654" y="2621969"/>
              <a:ext cx="388782" cy="263022"/>
            </a:xfrm>
            <a:prstGeom prst="rect">
              <a:avLst/>
            </a:prstGeom>
            <a:solidFill>
              <a:schemeClr val="bg1"/>
            </a:solidFill>
          </p:spPr>
          <p:txBody>
            <a:bodyPr wrap="square" rtlCol="0">
              <a:spAutoFit/>
            </a:bodyPr>
            <a:lstStyle/>
            <a:p>
              <a:r>
                <a:rPr lang="en-GB" sz="1050" dirty="0" err="1">
                  <a:latin typeface="Calibri" panose="020F0502020204030204" pitchFamily="34" charset="0"/>
                  <a:cs typeface="Calibri" panose="020F0502020204030204" pitchFamily="34" charset="0"/>
                </a:rPr>
                <a:t>Oui</a:t>
              </a:r>
              <a:endParaRPr lang="en-GB" sz="1050" dirty="0">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F5F7D337-B81E-9BDB-635A-82C5446D8AB4}"/>
                </a:ext>
              </a:extLst>
            </p:cNvPr>
            <p:cNvSpPr txBox="1"/>
            <p:nvPr/>
          </p:nvSpPr>
          <p:spPr>
            <a:xfrm>
              <a:off x="3631095" y="2997837"/>
              <a:ext cx="3141979" cy="415498"/>
            </a:xfrm>
            <a:prstGeom prst="rect">
              <a:avLst/>
            </a:prstGeom>
            <a:solidFill>
              <a:schemeClr val="bg1"/>
            </a:solidFill>
          </p:spPr>
          <p:txBody>
            <a:bodyPr wrap="square" rtlCol="0">
              <a:spAutoFit/>
            </a:bodyPr>
            <a:lstStyle/>
            <a:p>
              <a:r>
                <a:rPr lang="en-GB" sz="1050" dirty="0" err="1">
                  <a:latin typeface="Calibri" panose="020F0502020204030204" pitchFamily="34" charset="0"/>
                  <a:cs typeface="Calibri" panose="020F0502020204030204" pitchFamily="34" charset="0"/>
                </a:rPr>
                <a:t>Lisez</a:t>
              </a:r>
              <a:r>
                <a:rPr lang="en-GB" sz="1050" dirty="0">
                  <a:latin typeface="Calibri" panose="020F0502020204030204" pitchFamily="34" charset="0"/>
                  <a:cs typeface="Calibri" panose="020F0502020204030204" pitchFamily="34" charset="0"/>
                </a:rPr>
                <a:t> le</a:t>
              </a:r>
              <a:r>
                <a:rPr lang="en-GB" sz="1050" b="1" dirty="0">
                  <a:latin typeface="Calibri" panose="020F0502020204030204" pitchFamily="34" charset="0"/>
                  <a:cs typeface="Calibri" panose="020F0502020204030204" pitchFamily="34" charset="0"/>
                </a:rPr>
                <a:t> test </a:t>
              </a:r>
              <a:r>
                <a:rPr lang="en-GB" sz="1050" b="1" dirty="0" err="1">
                  <a:latin typeface="Calibri" panose="020F0502020204030204" pitchFamily="34" charset="0"/>
                  <a:cs typeface="Calibri" panose="020F0502020204030204" pitchFamily="34" charset="0"/>
                </a:rPr>
                <a:t>immédiatement</a:t>
              </a:r>
              <a:r>
                <a:rPr lang="en-GB" sz="1050" b="1" dirty="0">
                  <a:latin typeface="Calibri" panose="020F0502020204030204" pitchFamily="34" charset="0"/>
                  <a:cs typeface="Calibri" panose="020F0502020204030204" pitchFamily="34" charset="0"/>
                </a:rPr>
                <a:t>:</a:t>
              </a:r>
            </a:p>
            <a:p>
              <a:r>
                <a:rPr lang="en-GB" sz="1050" dirty="0">
                  <a:latin typeface="Calibri" panose="020F0502020204030204" pitchFamily="34" charset="0"/>
                  <a:cs typeface="Calibri" panose="020F0502020204030204" pitchFamily="34" charset="0"/>
                </a:rPr>
                <a:t>1/La </a:t>
              </a:r>
              <a:r>
                <a:rPr lang="en-GB" sz="1050" dirty="0" err="1">
                  <a:latin typeface="Calibri" panose="020F0502020204030204" pitchFamily="34" charset="0"/>
                  <a:cs typeface="Calibri" panose="020F0502020204030204" pitchFamily="34" charset="0"/>
                </a:rPr>
                <a:t>bande</a:t>
              </a:r>
              <a:r>
                <a:rPr lang="en-GB" sz="1050" dirty="0">
                  <a:latin typeface="Calibri" panose="020F0502020204030204" pitchFamily="34" charset="0"/>
                  <a:cs typeface="Calibri" panose="020F0502020204030204" pitchFamily="34" charset="0"/>
                </a:rPr>
                <a:t> de </a:t>
              </a:r>
              <a:r>
                <a:rPr lang="en-GB" sz="1050" dirty="0" err="1">
                  <a:latin typeface="Calibri" panose="020F0502020204030204" pitchFamily="34" charset="0"/>
                  <a:cs typeface="Calibri" panose="020F0502020204030204" pitchFamily="34" charset="0"/>
                </a:rPr>
                <a:t>contrôle</a:t>
              </a:r>
              <a:r>
                <a:rPr lang="en-GB" sz="1050" dirty="0">
                  <a:latin typeface="Calibri" panose="020F0502020204030204" pitchFamily="34" charset="0"/>
                  <a:cs typeface="Calibri" panose="020F0502020204030204" pitchFamily="34" charset="0"/>
                </a:rPr>
                <a:t> </a:t>
              </a:r>
              <a:r>
                <a:rPr lang="fr-FR" sz="1050" b="0" i="0" dirty="0">
                  <a:solidFill>
                    <a:srgbClr val="000000"/>
                  </a:solidFill>
                  <a:effectLst/>
                  <a:latin typeface="Calibri" panose="020F0502020204030204" pitchFamily="34" charset="0"/>
                  <a:cs typeface="Calibri" panose="020F0502020204030204" pitchFamily="34" charset="0"/>
                </a:rPr>
                <a:t>« C » est-elle présente ?</a:t>
              </a:r>
              <a:endParaRPr lang="en-GB" sz="1050" dirty="0">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4BFE9D7A-6CA1-0C07-4942-543B3C6F7E70}"/>
                </a:ext>
              </a:extLst>
            </p:cNvPr>
            <p:cNvSpPr txBox="1"/>
            <p:nvPr/>
          </p:nvSpPr>
          <p:spPr>
            <a:xfrm>
              <a:off x="2911668" y="4185722"/>
              <a:ext cx="388782" cy="263022"/>
            </a:xfrm>
            <a:prstGeom prst="rect">
              <a:avLst/>
            </a:prstGeom>
            <a:solidFill>
              <a:schemeClr val="bg1"/>
            </a:solidFill>
          </p:spPr>
          <p:txBody>
            <a:bodyPr wrap="square" rtlCol="0">
              <a:spAutoFit/>
            </a:bodyPr>
            <a:lstStyle/>
            <a:p>
              <a:r>
                <a:rPr lang="en-GB" sz="1050" dirty="0" err="1">
                  <a:latin typeface="Calibri" panose="020F0502020204030204" pitchFamily="34" charset="0"/>
                  <a:cs typeface="Calibri" panose="020F0502020204030204" pitchFamily="34" charset="0"/>
                </a:rPr>
                <a:t>Oui</a:t>
              </a:r>
              <a:endParaRPr lang="en-GB" sz="1050" dirty="0">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166A660D-8EF8-6B04-ABCF-397F040E4AC1}"/>
                </a:ext>
              </a:extLst>
            </p:cNvPr>
            <p:cNvSpPr txBox="1"/>
            <p:nvPr/>
          </p:nvSpPr>
          <p:spPr>
            <a:xfrm>
              <a:off x="8250036" y="2499564"/>
              <a:ext cx="415366"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Non</a:t>
              </a:r>
            </a:p>
          </p:txBody>
        </p:sp>
        <p:sp>
          <p:nvSpPr>
            <p:cNvPr id="21" name="TextBox 20">
              <a:extLst>
                <a:ext uri="{FF2B5EF4-FFF2-40B4-BE49-F238E27FC236}">
                  <a16:creationId xmlns:a16="http://schemas.microsoft.com/office/drawing/2014/main" id="{3B45FF0C-66CB-85A4-7631-798725015FE6}"/>
                </a:ext>
              </a:extLst>
            </p:cNvPr>
            <p:cNvSpPr txBox="1"/>
            <p:nvPr/>
          </p:nvSpPr>
          <p:spPr>
            <a:xfrm>
              <a:off x="6590489" y="4113968"/>
              <a:ext cx="415366"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Non</a:t>
              </a:r>
            </a:p>
          </p:txBody>
        </p:sp>
        <p:sp>
          <p:nvSpPr>
            <p:cNvPr id="22" name="TextBox 21">
              <a:extLst>
                <a:ext uri="{FF2B5EF4-FFF2-40B4-BE49-F238E27FC236}">
                  <a16:creationId xmlns:a16="http://schemas.microsoft.com/office/drawing/2014/main" id="{DE9124F0-796D-9557-2634-17C51DDDA976}"/>
                </a:ext>
              </a:extLst>
            </p:cNvPr>
            <p:cNvSpPr txBox="1"/>
            <p:nvPr/>
          </p:nvSpPr>
          <p:spPr>
            <a:xfrm>
              <a:off x="7430254" y="3052808"/>
              <a:ext cx="1458582" cy="415498"/>
            </a:xfrm>
            <a:prstGeom prst="rect">
              <a:avLst/>
            </a:prstGeom>
            <a:solidFill>
              <a:schemeClr val="bg1"/>
            </a:solidFill>
          </p:spPr>
          <p:txBody>
            <a:bodyPr wrap="square" rtlCol="0">
              <a:spAutoFit/>
            </a:bodyPr>
            <a:lstStyle/>
            <a:p>
              <a:r>
                <a:rPr lang="en-GB" sz="1050" dirty="0" err="1">
                  <a:latin typeface="Calibri" panose="020F0502020204030204" pitchFamily="34" charset="0"/>
                  <a:cs typeface="Calibri" panose="020F0502020204030204" pitchFamily="34" charset="0"/>
                </a:rPr>
                <a:t>Continuez</a:t>
              </a:r>
              <a:r>
                <a:rPr lang="en-GB" sz="1050" dirty="0">
                  <a:latin typeface="Calibri" panose="020F0502020204030204" pitchFamily="34" charset="0"/>
                  <a:cs typeface="Calibri" panose="020F0502020204030204" pitchFamily="34" charset="0"/>
                </a:rPr>
                <a:t> </a:t>
              </a:r>
              <a:r>
                <a:rPr lang="en-GB" sz="1050" dirty="0" err="1">
                  <a:latin typeface="Calibri" panose="020F0502020204030204" pitchFamily="34" charset="0"/>
                  <a:cs typeface="Calibri" panose="020F0502020204030204" pitchFamily="34" charset="0"/>
                </a:rPr>
                <a:t>l’incubation</a:t>
              </a:r>
              <a:endParaRPr lang="en-GB" sz="1050" dirty="0">
                <a:latin typeface="Calibri" panose="020F0502020204030204" pitchFamily="34" charset="0"/>
                <a:cs typeface="Calibri" panose="020F0502020204030204" pitchFamily="34" charset="0"/>
              </a:endParaRPr>
            </a:p>
            <a:p>
              <a:r>
                <a:rPr lang="en-GB" sz="1050" dirty="0">
                  <a:latin typeface="Calibri" panose="020F0502020204030204" pitchFamily="34" charset="0"/>
                  <a:cs typeface="Calibri" panose="020F0502020204030204" pitchFamily="34" charset="0"/>
                </a:rPr>
                <a:t>NE </a:t>
              </a:r>
              <a:r>
                <a:rPr lang="en-GB" sz="1050" dirty="0" err="1">
                  <a:latin typeface="Calibri" panose="020F0502020204030204" pitchFamily="34" charset="0"/>
                  <a:cs typeface="Calibri" panose="020F0502020204030204" pitchFamily="34" charset="0"/>
                </a:rPr>
                <a:t>lisez</a:t>
              </a:r>
              <a:r>
                <a:rPr lang="en-GB" sz="1050" dirty="0">
                  <a:latin typeface="Calibri" panose="020F0502020204030204" pitchFamily="34" charset="0"/>
                  <a:cs typeface="Calibri" panose="020F0502020204030204" pitchFamily="34" charset="0"/>
                </a:rPr>
                <a:t> PAS le test</a:t>
              </a:r>
            </a:p>
          </p:txBody>
        </p:sp>
        <p:sp>
          <p:nvSpPr>
            <p:cNvPr id="23" name="TextBox 22">
              <a:extLst>
                <a:ext uri="{FF2B5EF4-FFF2-40B4-BE49-F238E27FC236}">
                  <a16:creationId xmlns:a16="http://schemas.microsoft.com/office/drawing/2014/main" id="{A00189A1-949A-008E-AA65-22B2130057E1}"/>
                </a:ext>
              </a:extLst>
            </p:cNvPr>
            <p:cNvSpPr txBox="1"/>
            <p:nvPr/>
          </p:nvSpPr>
          <p:spPr>
            <a:xfrm>
              <a:off x="5832467" y="4616007"/>
              <a:ext cx="1107487"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Teste </a:t>
              </a:r>
              <a:r>
                <a:rPr lang="en-GB" sz="1050" b="1" dirty="0">
                  <a:latin typeface="Calibri" panose="020F0502020204030204" pitchFamily="34" charset="0"/>
                  <a:cs typeface="Calibri" panose="020F0502020204030204" pitchFamily="34" charset="0"/>
                </a:rPr>
                <a:t>INVALIDE</a:t>
              </a:r>
            </a:p>
          </p:txBody>
        </p:sp>
        <p:sp>
          <p:nvSpPr>
            <p:cNvPr id="24" name="TextBox 23">
              <a:extLst>
                <a:ext uri="{FF2B5EF4-FFF2-40B4-BE49-F238E27FC236}">
                  <a16:creationId xmlns:a16="http://schemas.microsoft.com/office/drawing/2014/main" id="{D904073E-A827-5D10-C192-66FF402D0DC9}"/>
                </a:ext>
              </a:extLst>
            </p:cNvPr>
            <p:cNvSpPr txBox="1"/>
            <p:nvPr/>
          </p:nvSpPr>
          <p:spPr>
            <a:xfrm>
              <a:off x="7610945" y="4529047"/>
              <a:ext cx="1999310" cy="415498"/>
            </a:xfrm>
            <a:prstGeom prst="rect">
              <a:avLst/>
            </a:prstGeom>
            <a:solidFill>
              <a:schemeClr val="bg1"/>
            </a:solidFill>
          </p:spPr>
          <p:txBody>
            <a:bodyPr wrap="square" rtlCol="0">
              <a:spAutoFit/>
            </a:bodyPr>
            <a:lstStyle/>
            <a:p>
              <a:r>
                <a:rPr lang="fr-FR" sz="1050" b="0" i="0" dirty="0">
                  <a:solidFill>
                    <a:srgbClr val="000000"/>
                  </a:solidFill>
                  <a:effectLst/>
                  <a:latin typeface="Calibri" panose="020F0502020204030204" pitchFamily="34" charset="0"/>
                  <a:cs typeface="Calibri" panose="020F0502020204030204" pitchFamily="34" charset="0"/>
                </a:rPr>
                <a:t>ABANDONNEZ la lecture du test</a:t>
              </a:r>
            </a:p>
            <a:p>
              <a:r>
                <a:rPr lang="fr-FR" sz="1050" b="1" dirty="0">
                  <a:solidFill>
                    <a:srgbClr val="000000"/>
                  </a:solidFill>
                  <a:latin typeface="Calibri" panose="020F0502020204030204" pitchFamily="34" charset="0"/>
                  <a:cs typeface="Calibri" panose="020F0502020204030204" pitchFamily="34" charset="0"/>
                </a:rPr>
                <a:t>Refaites un nouveau test</a:t>
              </a:r>
              <a:r>
                <a:rPr lang="fr-FR" sz="1050" b="0" i="0" dirty="0">
                  <a:solidFill>
                    <a:srgbClr val="000000"/>
                  </a:solidFill>
                  <a:effectLst/>
                  <a:latin typeface="Calibri" panose="020F0502020204030204" pitchFamily="34" charset="0"/>
                  <a:cs typeface="Calibri" panose="020F0502020204030204" pitchFamily="34" charset="0"/>
                </a:rPr>
                <a:t> </a:t>
              </a:r>
              <a:endParaRPr lang="en-GB" sz="1050" dirty="0">
                <a:latin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BFD4D46B-7C67-3B24-D9B5-6D236207FE5C}"/>
                </a:ext>
              </a:extLst>
            </p:cNvPr>
            <p:cNvSpPr txBox="1"/>
            <p:nvPr/>
          </p:nvSpPr>
          <p:spPr>
            <a:xfrm>
              <a:off x="2322567" y="4555415"/>
              <a:ext cx="1999310" cy="415498"/>
            </a:xfrm>
            <a:prstGeom prst="rect">
              <a:avLst/>
            </a:prstGeom>
            <a:solidFill>
              <a:schemeClr val="bg1"/>
            </a:solidFill>
          </p:spPr>
          <p:txBody>
            <a:bodyPr wrap="square" rtlCol="0">
              <a:spAutoFit/>
            </a:bodyPr>
            <a:lstStyle/>
            <a:p>
              <a:r>
                <a:rPr lang="fr-FR" sz="1050" b="0" i="0" dirty="0">
                  <a:solidFill>
                    <a:srgbClr val="000000"/>
                  </a:solidFill>
                  <a:effectLst/>
                  <a:latin typeface="Calibri" panose="020F0502020204030204" pitchFamily="34" charset="0"/>
                  <a:cs typeface="Calibri" panose="020F0502020204030204" pitchFamily="34" charset="0"/>
                </a:rPr>
                <a:t>2/La </a:t>
              </a:r>
              <a:r>
                <a:rPr lang="fr-FR" sz="1050" b="1" i="0" dirty="0">
                  <a:solidFill>
                    <a:srgbClr val="000000"/>
                  </a:solidFill>
                  <a:effectLst/>
                  <a:latin typeface="Calibri" panose="020F0502020204030204" pitchFamily="34" charset="0"/>
                  <a:cs typeface="Calibri" panose="020F0502020204030204" pitchFamily="34" charset="0"/>
                </a:rPr>
                <a:t>bande de test </a:t>
              </a:r>
              <a:r>
                <a:rPr lang="fr-FR" sz="1050" b="0" i="0" dirty="0">
                  <a:solidFill>
                    <a:srgbClr val="000000"/>
                  </a:solidFill>
                  <a:effectLst/>
                  <a:latin typeface="Calibri" panose="020F0502020204030204" pitchFamily="34" charset="0"/>
                  <a:cs typeface="Calibri" panose="020F0502020204030204" pitchFamily="34" charset="0"/>
                </a:rPr>
                <a:t>« T » est-elle présente ? </a:t>
              </a:r>
              <a:endParaRPr lang="en-GB" sz="1050" dirty="0">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DD6DBA5B-E6C3-7DB1-BD04-D76EB5894708}"/>
                </a:ext>
              </a:extLst>
            </p:cNvPr>
            <p:cNvSpPr txBox="1"/>
            <p:nvPr/>
          </p:nvSpPr>
          <p:spPr>
            <a:xfrm>
              <a:off x="1252937" y="5519503"/>
              <a:ext cx="388782" cy="263022"/>
            </a:xfrm>
            <a:prstGeom prst="rect">
              <a:avLst/>
            </a:prstGeom>
            <a:solidFill>
              <a:schemeClr val="bg1"/>
            </a:solidFill>
          </p:spPr>
          <p:txBody>
            <a:bodyPr wrap="square" rtlCol="0">
              <a:spAutoFit/>
            </a:bodyPr>
            <a:lstStyle/>
            <a:p>
              <a:r>
                <a:rPr lang="en-GB" sz="1050" dirty="0" err="1">
                  <a:latin typeface="Calibri" panose="020F0502020204030204" pitchFamily="34" charset="0"/>
                  <a:cs typeface="Calibri" panose="020F0502020204030204" pitchFamily="34" charset="0"/>
                </a:rPr>
                <a:t>Oui</a:t>
              </a:r>
              <a:endParaRPr lang="en-GB" sz="1050" dirty="0">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129DF4EB-FB43-6D33-1522-AFA5BB6748D2}"/>
                </a:ext>
              </a:extLst>
            </p:cNvPr>
            <p:cNvSpPr txBox="1"/>
            <p:nvPr/>
          </p:nvSpPr>
          <p:spPr>
            <a:xfrm>
              <a:off x="4965773" y="5475196"/>
              <a:ext cx="415366"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Non</a:t>
              </a:r>
            </a:p>
          </p:txBody>
        </p:sp>
        <p:sp>
          <p:nvSpPr>
            <p:cNvPr id="28" name="TextBox 27">
              <a:extLst>
                <a:ext uri="{FF2B5EF4-FFF2-40B4-BE49-F238E27FC236}">
                  <a16:creationId xmlns:a16="http://schemas.microsoft.com/office/drawing/2014/main" id="{748C626D-80F8-83F9-5249-699692740FA8}"/>
                </a:ext>
              </a:extLst>
            </p:cNvPr>
            <p:cNvSpPr txBox="1"/>
            <p:nvPr/>
          </p:nvSpPr>
          <p:spPr>
            <a:xfrm>
              <a:off x="1087975" y="6003530"/>
              <a:ext cx="1107487"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Teste </a:t>
              </a:r>
              <a:r>
                <a:rPr lang="en-GB" sz="1050" b="1" dirty="0">
                  <a:latin typeface="Calibri" panose="020F0502020204030204" pitchFamily="34" charset="0"/>
                  <a:cs typeface="Calibri" panose="020F0502020204030204" pitchFamily="34" charset="0"/>
                </a:rPr>
                <a:t>POSITIF</a:t>
              </a:r>
            </a:p>
          </p:txBody>
        </p:sp>
        <p:sp>
          <p:nvSpPr>
            <p:cNvPr id="29" name="TextBox 28">
              <a:extLst>
                <a:ext uri="{FF2B5EF4-FFF2-40B4-BE49-F238E27FC236}">
                  <a16:creationId xmlns:a16="http://schemas.microsoft.com/office/drawing/2014/main" id="{C7862D29-BDE0-3267-6815-DA22E6E77408}"/>
                </a:ext>
              </a:extLst>
            </p:cNvPr>
            <p:cNvSpPr txBox="1"/>
            <p:nvPr/>
          </p:nvSpPr>
          <p:spPr>
            <a:xfrm>
              <a:off x="4463822" y="5934137"/>
              <a:ext cx="1107487" cy="253916"/>
            </a:xfrm>
            <a:prstGeom prst="rect">
              <a:avLst/>
            </a:prstGeom>
            <a:solidFill>
              <a:schemeClr val="bg1"/>
            </a:solidFill>
          </p:spPr>
          <p:txBody>
            <a:bodyPr wrap="square" rtlCol="0">
              <a:spAutoFit/>
            </a:bodyPr>
            <a:lstStyle/>
            <a:p>
              <a:r>
                <a:rPr lang="en-GB" sz="1050" dirty="0">
                  <a:latin typeface="Calibri" panose="020F0502020204030204" pitchFamily="34" charset="0"/>
                  <a:cs typeface="Calibri" panose="020F0502020204030204" pitchFamily="34" charset="0"/>
                </a:rPr>
                <a:t>Teste </a:t>
              </a:r>
              <a:r>
                <a:rPr lang="en-GB" sz="1050" b="1" dirty="0">
                  <a:latin typeface="Calibri" panose="020F0502020204030204" pitchFamily="34" charset="0"/>
                  <a:cs typeface="Calibri" panose="020F0502020204030204" pitchFamily="34" charset="0"/>
                </a:rPr>
                <a:t>NÉGATIF</a:t>
              </a:r>
            </a:p>
          </p:txBody>
        </p:sp>
      </p:grpSp>
    </p:spTree>
    <p:custDataLst>
      <p:tags r:id="rId1"/>
    </p:custDataLst>
    <p:extLst>
      <p:ext uri="{BB962C8B-B14F-4D97-AF65-F5344CB8AC3E}">
        <p14:creationId xmlns:p14="http://schemas.microsoft.com/office/powerpoint/2010/main" val="1296150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5"/>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fr-FR"/>
              <a:t>Vidéo de</a:t>
            </a:r>
            <a:br/>
            <a:r>
              <a:rPr lang="fr-FR"/>
              <a:t>démonstration</a:t>
            </a:r>
          </a:p>
        </p:txBody>
      </p:sp>
      <p:sp>
        <p:nvSpPr>
          <p:cNvPr id="231" name="Google Shape;231;p15"/>
          <p:cNvSpPr/>
          <p:nvPr/>
        </p:nvSpPr>
        <p:spPr>
          <a:xfrm>
            <a:off x="5686425" y="857250"/>
            <a:ext cx="6276975" cy="5124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2" name="Google Shape;232;p15">
            <a:hlinkClick r:id="rId4"/>
          </p:cNvPr>
          <p:cNvPicPr preferRelativeResize="0"/>
          <p:nvPr/>
        </p:nvPicPr>
        <p:blipFill>
          <a:blip r:embed="rId5"/>
          <a:srcRect/>
          <a:stretch/>
        </p:blipFill>
        <p:spPr>
          <a:xfrm>
            <a:off x="6145052" y="3483913"/>
            <a:ext cx="5601313" cy="2743803"/>
          </a:xfrm>
          <a:prstGeom prst="rect">
            <a:avLst/>
          </a:prstGeom>
          <a:noFill/>
          <a:ln>
            <a:noFill/>
          </a:ln>
        </p:spPr>
      </p:pic>
      <p:pic>
        <p:nvPicPr>
          <p:cNvPr id="233" name="Google Shape;233;p15">
            <a:hlinkClick r:id="rId4"/>
          </p:cNvPr>
          <p:cNvPicPr preferRelativeResize="0"/>
          <p:nvPr/>
        </p:nvPicPr>
        <p:blipFill>
          <a:blip r:embed="rId6"/>
          <a:srcRect/>
          <a:stretch/>
        </p:blipFill>
        <p:spPr>
          <a:xfrm>
            <a:off x="6043501" y="375398"/>
            <a:ext cx="5796179" cy="2805182"/>
          </a:xfrm>
          <a:prstGeom prst="rect">
            <a:avLst/>
          </a:prstGeom>
          <a:noFill/>
          <a:ln>
            <a:noFill/>
          </a:ln>
        </p:spPr>
      </p:pic>
      <p:sp>
        <p:nvSpPr>
          <p:cNvPr id="234" name="Google Shape;234;p15"/>
          <p:cNvSpPr/>
          <p:nvPr/>
        </p:nvSpPr>
        <p:spPr>
          <a:xfrm>
            <a:off x="6040917" y="6388301"/>
            <a:ext cx="6096000" cy="339283"/>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fr-FR" sz="1500" u="sng" dirty="0">
                <a:solidFill>
                  <a:schemeClr val="dk1"/>
                </a:solidFill>
                <a:latin typeface="Calibri"/>
                <a:sym typeface="Calibri"/>
              </a:rPr>
              <a:t>Pour accéder à la vidéo : </a:t>
            </a:r>
            <a:r>
              <a:rPr lang="fr-FR" sz="1500" u="sng" dirty="0">
                <a:solidFill>
                  <a:srgbClr val="0563C1"/>
                </a:solidFill>
                <a:latin typeface="Calibri"/>
                <a:sym typeface="Calibri"/>
                <a:hlinkClick r:id="rId7"/>
              </a:rPr>
              <a:t>https://www.youtube.com/watch?v=KXAhLSpGncg</a:t>
            </a:r>
            <a:r>
              <a:rPr lang="fr-FR" dirty="0"/>
              <a:t> </a:t>
            </a:r>
            <a:endParaRPr lang="fr-FR" sz="1500" dirty="0">
              <a:solidFill>
                <a:schemeClr val="dk1"/>
              </a:solidFill>
              <a:latin typeface="Calibri"/>
              <a:ea typeface="Calibri"/>
              <a:cs typeface="Calibri"/>
              <a:sym typeface="Calibri"/>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fr"/>
              <a:t>Démonstration et activités pratiques</a:t>
            </a:r>
          </a:p>
        </p:txBody>
      </p:sp>
    </p:spTree>
    <p:extLst>
      <p:ext uri="{BB962C8B-B14F-4D97-AF65-F5344CB8AC3E}">
        <p14:creationId xmlns:p14="http://schemas.microsoft.com/office/powerpoint/2010/main" val="3584948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Activité : Configuration du poste de travail</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normAutofit/>
          </a:bodyPr>
          <a:lstStyle/>
          <a:p>
            <a:pPr rtl="0">
              <a:buFontTx/>
              <a:buNone/>
            </a:pPr>
            <a:r>
              <a:rPr lang="fr" sz="2400" b="1" dirty="0"/>
              <a:t>Instructions</a:t>
            </a:r>
          </a:p>
          <a:p>
            <a:pPr rtl="0"/>
            <a:r>
              <a:rPr lang="fr" sz="2400" dirty="0"/>
              <a:t>Identifier votre poste de travail dans la salle des activités pratiques.</a:t>
            </a:r>
          </a:p>
          <a:p>
            <a:pPr rtl="0"/>
            <a:r>
              <a:rPr lang="fr" sz="2400" dirty="0"/>
              <a:t>Rassembler les kits de test et les fournitures </a:t>
            </a:r>
            <a:r>
              <a:rPr lang="en-US" sz="2400" dirty="0" err="1"/>
              <a:t>nécessaires</a:t>
            </a:r>
            <a:r>
              <a:rPr lang="fr" sz="2400" dirty="0"/>
              <a:t>.</a:t>
            </a:r>
          </a:p>
          <a:p>
            <a:pPr rtl="0"/>
            <a:r>
              <a:rPr lang="fr" sz="2400" dirty="0"/>
              <a:t>Obtenir un échantillon </a:t>
            </a:r>
            <a:r>
              <a:rPr lang="fr" b="1" dirty="0">
                <a:solidFill>
                  <a:srgbClr val="009AC9"/>
                </a:solidFill>
              </a:rPr>
              <a:t>POSITIF</a:t>
            </a:r>
            <a:r>
              <a:rPr lang="fr" sz="2400" dirty="0"/>
              <a:t> et un échantillon </a:t>
            </a:r>
            <a:r>
              <a:rPr lang="fr" b="1" dirty="0">
                <a:solidFill>
                  <a:srgbClr val="009AC9"/>
                </a:solidFill>
              </a:rPr>
              <a:t>NEGATIF</a:t>
            </a:r>
            <a:r>
              <a:rPr lang="fr" sz="2400" dirty="0">
                <a:solidFill>
                  <a:srgbClr val="FFCC00"/>
                </a:solidFill>
              </a:rPr>
              <a:t> </a:t>
            </a:r>
            <a:r>
              <a:rPr lang="fr" sz="2400" dirty="0"/>
              <a:t>auprès de votre instructeur.</a:t>
            </a:r>
          </a:p>
          <a:p>
            <a:pPr rtl="0"/>
            <a:r>
              <a:rPr lang="fr" sz="2400" dirty="0"/>
              <a:t>Disposer tous les éléments sur votre poste de travail.</a:t>
            </a:r>
          </a:p>
          <a:p>
            <a:pPr rtl="0"/>
            <a:endParaRPr lang="en-US" altLang="en-US" sz="2400" dirty="0"/>
          </a:p>
          <a:p>
            <a:pPr rtl="0">
              <a:buFontTx/>
              <a:buNone/>
            </a:pPr>
            <a:r>
              <a:rPr lang="fr" sz="2400" b="1" dirty="0"/>
              <a:t>Durée totale : 5 minutes</a:t>
            </a:r>
          </a:p>
          <a:p>
            <a:pPr rtl="0"/>
            <a:endParaRPr lang="en-GB" sz="2400" dirty="0"/>
          </a:p>
          <a:p>
            <a:pPr rtl="0"/>
            <a:endParaRPr lang="en-GB" sz="24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18</a:t>
            </a:fld>
            <a:endParaRPr lang="en-GB" sz="1000" dirty="0"/>
          </a:p>
        </p:txBody>
      </p:sp>
      <p:sp>
        <p:nvSpPr>
          <p:cNvPr id="4" name="Footer Placeholder 3">
            <a:extLst>
              <a:ext uri="{FF2B5EF4-FFF2-40B4-BE49-F238E27FC236}">
                <a16:creationId xmlns:a16="http://schemas.microsoft.com/office/drawing/2014/main" id="{A7AF0F21-EAC8-C36E-44F8-CD90BF26F5E0}"/>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578581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111760"/>
            <a:ext cx="10515600" cy="782320"/>
          </a:xfrm>
        </p:spPr>
        <p:txBody>
          <a:bodyPr rtlCol="0"/>
          <a:lstStyle/>
          <a:p>
            <a:pPr rtl="0"/>
            <a:r>
              <a:rPr lang="fr" dirty="0"/>
              <a:t>Exercices pratiques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06120" y="1045323"/>
            <a:ext cx="10515600" cy="4440760"/>
          </a:xfrm>
        </p:spPr>
        <p:txBody>
          <a:bodyPr rtlCol="0">
            <a:normAutofit lnSpcReduction="10000"/>
          </a:bodyPr>
          <a:lstStyle/>
          <a:p>
            <a:pPr rtl="0">
              <a:lnSpc>
                <a:spcPct val="90000"/>
              </a:lnSpc>
              <a:buFontTx/>
              <a:buNone/>
            </a:pPr>
            <a:r>
              <a:rPr lang="fr" b="1" dirty="0"/>
              <a:t>Instructions</a:t>
            </a:r>
          </a:p>
          <a:p>
            <a:pPr rtl="0">
              <a:lnSpc>
                <a:spcPct val="90000"/>
              </a:lnSpc>
            </a:pPr>
            <a:r>
              <a:rPr lang="fr" dirty="0"/>
              <a:t>Respecter les mesures de sécurité et porter des équipements de protection individuelle (EPI) </a:t>
            </a:r>
          </a:p>
          <a:p>
            <a:pPr rtl="0">
              <a:lnSpc>
                <a:spcPct val="90000"/>
              </a:lnSpc>
            </a:pPr>
            <a:r>
              <a:rPr lang="fr" dirty="0"/>
              <a:t>Réaliser deux TDR-Ag du SARS-CoV-2 à l’aide des échantillons de contrôle fournis par votre instructeur (si des échantillons de contrôle ne sont pas disponibles, des tests peuvent être effectués sur des échantillons prélevés dans le cadre de la session de formation).</a:t>
            </a:r>
          </a:p>
          <a:p>
            <a:pPr rtl="0">
              <a:lnSpc>
                <a:spcPct val="90000"/>
              </a:lnSpc>
            </a:pPr>
            <a:r>
              <a:rPr lang="fr" dirty="0"/>
              <a:t>Lever la main si vous avez besoin de fournitures supplémentaires.</a:t>
            </a:r>
          </a:p>
          <a:p>
            <a:pPr rtl="0"/>
            <a:r>
              <a:rPr lang="fr" dirty="0"/>
              <a:t>Documenter les résultats des TDR-Ag du SARS-CoV-2.</a:t>
            </a:r>
            <a:endParaRPr lang="en-US" altLang="en-US" u="sng" dirty="0"/>
          </a:p>
          <a:p>
            <a:pPr rtl="0">
              <a:lnSpc>
                <a:spcPct val="90000"/>
              </a:lnSpc>
            </a:pPr>
            <a:r>
              <a:rPr lang="fr" dirty="0"/>
              <a:t>Montrer vos résultats de tests ainsi que les dispositifs de test </a:t>
            </a:r>
            <a:r>
              <a:rPr lang="en-US" dirty="0" err="1"/>
              <a:t>utilisés</a:t>
            </a:r>
            <a:r>
              <a:rPr lang="fr" dirty="0"/>
              <a:t> à votre instructeur lorsque vous aurez terminé.</a:t>
            </a:r>
          </a:p>
          <a:p>
            <a:pPr rtl="0">
              <a:lnSpc>
                <a:spcPct val="90000"/>
              </a:lnSpc>
            </a:pPr>
            <a:endParaRPr lang="en-US" altLang="en-US" dirty="0"/>
          </a:p>
          <a:p>
            <a:pPr rtl="0">
              <a:lnSpc>
                <a:spcPct val="90000"/>
              </a:lnSpc>
              <a:buFontTx/>
              <a:buNone/>
            </a:pPr>
            <a:r>
              <a:rPr lang="fr" b="1" dirty="0"/>
              <a:t>Durée totale : 45 minutes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19</a:t>
            </a:fld>
            <a:endParaRPr lang="en-GB" sz="1000" dirty="0"/>
          </a:p>
        </p:txBody>
      </p:sp>
      <p:sp>
        <p:nvSpPr>
          <p:cNvPr id="4" name="Footer Placeholder 3">
            <a:extLst>
              <a:ext uri="{FF2B5EF4-FFF2-40B4-BE49-F238E27FC236}">
                <a16:creationId xmlns:a16="http://schemas.microsoft.com/office/drawing/2014/main" id="{229B7FDF-7FE8-2DF9-ECEE-195A8C4E517E}"/>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1824797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77607"/>
            <a:ext cx="10515600" cy="575037"/>
          </a:xfrm>
        </p:spPr>
        <p:txBody>
          <a:bodyPr rtlCol="0"/>
          <a:lstStyle/>
          <a:p>
            <a:pPr rtl="0"/>
            <a:r>
              <a:rPr lang="fr" dirty="0"/>
              <a:t>Clause de non-responsabilité</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a:t>2</a:t>
            </a:fld>
            <a:endParaRPr lang="en-GB" sz="1000" dirty="0"/>
          </a:p>
        </p:txBody>
      </p:sp>
      <p:sp>
        <p:nvSpPr>
          <p:cNvPr id="8" name="Content Placeholder 2">
            <a:extLst>
              <a:ext uri="{FF2B5EF4-FFF2-40B4-BE49-F238E27FC236}">
                <a16:creationId xmlns:a16="http://schemas.microsoft.com/office/drawing/2014/main" id="{2805DA56-5216-4351-AD6B-D79C28E0562D}"/>
              </a:ext>
            </a:extLst>
          </p:cNvPr>
          <p:cNvSpPr>
            <a:spLocks noGrp="1"/>
          </p:cNvSpPr>
          <p:nvPr>
            <p:ph idx="1"/>
          </p:nvPr>
        </p:nvSpPr>
        <p:spPr>
          <a:xfrm>
            <a:off x="718277" y="1732081"/>
            <a:ext cx="10515600" cy="4440760"/>
          </a:xfrm>
        </p:spPr>
        <p:txBody>
          <a:bodyPr rtlCol="0">
            <a:noAutofit/>
          </a:bodyPr>
          <a:lstStyle/>
          <a:p>
            <a:pPr marL="0" indent="0">
              <a:buNone/>
              <a:defRPr/>
            </a:pPr>
            <a:r>
              <a:rPr lang="fr" sz="1600" b="1" dirty="0"/>
              <a:t>Plateforme d’</a:t>
            </a:r>
            <a:r>
              <a:rPr lang="en-US" sz="1600" b="1" dirty="0"/>
              <a:t>A</a:t>
            </a:r>
            <a:r>
              <a:rPr lang="fr" sz="1600" b="1" dirty="0"/>
              <a:t>pprentissage de </a:t>
            </a:r>
            <a:r>
              <a:rPr lang="en-US" sz="1600" b="1" dirty="0"/>
              <a:t>l’</a:t>
            </a:r>
            <a:r>
              <a:rPr lang="fr" sz="1600" b="1" dirty="0"/>
              <a:t>OMS sur la </a:t>
            </a:r>
            <a:r>
              <a:rPr lang="en-US" sz="1600" b="1" dirty="0"/>
              <a:t>S</a:t>
            </a:r>
            <a:r>
              <a:rPr lang="fr" sz="1600" b="1" dirty="0"/>
              <a:t>écurité Sanitaire - Matériels de formation</a:t>
            </a:r>
            <a:endParaRPr lang="en-US" sz="1600" dirty="0"/>
          </a:p>
          <a:p>
            <a:pPr rtl="0">
              <a:defRPr/>
            </a:pPr>
            <a:endParaRPr lang="en-US" sz="1600" dirty="0"/>
          </a:p>
          <a:p>
            <a:pPr marL="0" indent="0" rtl="0">
              <a:buNone/>
              <a:defRPr/>
            </a:pPr>
            <a:r>
              <a:rPr lang="fr" sz="1600" dirty="0"/>
              <a:t>Ces matériels de formation de l’OMS sont la propriété de © l’Organisation mondiale de la Santé (OMS) 2022. Tous droits réservés.</a:t>
            </a:r>
          </a:p>
          <a:p>
            <a:pPr marL="0" indent="0" rtl="0">
              <a:buNone/>
              <a:defRPr/>
            </a:pPr>
            <a:r>
              <a:rPr lang="fr" sz="1600" dirty="0"/>
              <a:t>Votre utilisation de ces matériels est soumise au respect des « </a:t>
            </a:r>
            <a:r>
              <a:rPr lang="fr" sz="1600" u="sng" dirty="0">
                <a:hlinkClick r:id="rId2"/>
              </a:rPr>
              <a:t>Conditions d’utilisation de la </a:t>
            </a:r>
            <a:r>
              <a:rPr lang="en-US" sz="1600" u="sng" dirty="0">
                <a:hlinkClick r:id="rId2"/>
              </a:rPr>
              <a:t>P</a:t>
            </a:r>
            <a:r>
              <a:rPr lang="fr" sz="1600" u="sng" dirty="0">
                <a:hlinkClick r:id="rId2"/>
              </a:rPr>
              <a:t>lateforme d’</a:t>
            </a:r>
            <a:r>
              <a:rPr lang="en-US" sz="1600" u="sng" dirty="0">
                <a:hlinkClick r:id="rId2"/>
              </a:rPr>
              <a:t>A</a:t>
            </a:r>
            <a:r>
              <a:rPr lang="fr" sz="1600" u="sng" dirty="0">
                <a:hlinkClick r:id="rId2"/>
              </a:rPr>
              <a:t>pprentissage sur la </a:t>
            </a:r>
            <a:r>
              <a:rPr lang="en-US" sz="1600" u="sng" dirty="0">
                <a:hlinkClick r:id="rId2"/>
              </a:rPr>
              <a:t>S</a:t>
            </a:r>
            <a:r>
              <a:rPr lang="fr" sz="1600" u="sng" dirty="0">
                <a:hlinkClick r:id="rId2"/>
              </a:rPr>
              <a:t>écurité Sanitaire de </a:t>
            </a:r>
            <a:r>
              <a:rPr lang="en-US" sz="1600" u="sng" dirty="0">
                <a:hlinkClick r:id="rId2"/>
              </a:rPr>
              <a:t>l’</a:t>
            </a:r>
            <a:r>
              <a:rPr lang="fr" sz="1600" u="sng" dirty="0">
                <a:hlinkClick r:id="rId2"/>
              </a:rPr>
              <a:t>OMS, matériels de formation</a:t>
            </a:r>
            <a:r>
              <a:rPr lang="fr" sz="1600" dirty="0"/>
              <a:t> », que vous avez acceptée</a:t>
            </a:r>
            <a:r>
              <a:rPr lang="en-US" sz="1600" dirty="0"/>
              <a:t>s</a:t>
            </a:r>
            <a:r>
              <a:rPr lang="fr" sz="1600" dirty="0"/>
              <a:t> en les téléchargeant et qui </a:t>
            </a:r>
            <a:r>
              <a:rPr lang="en-US" sz="1600" dirty="0" err="1"/>
              <a:t>sont</a:t>
            </a:r>
            <a:r>
              <a:rPr lang="fr" sz="1600" dirty="0"/>
              <a:t> disponible</a:t>
            </a:r>
            <a:r>
              <a:rPr lang="en-US" sz="1600" dirty="0"/>
              <a:t>s</a:t>
            </a:r>
            <a:r>
              <a:rPr lang="fr" sz="1600" dirty="0"/>
              <a:t> sur la Plateforme d’</a:t>
            </a:r>
            <a:r>
              <a:rPr lang="en-US" sz="1600" dirty="0"/>
              <a:t>A</a:t>
            </a:r>
            <a:r>
              <a:rPr lang="fr" sz="1600" dirty="0"/>
              <a:t>pprentissage sur la </a:t>
            </a:r>
            <a:r>
              <a:rPr lang="en-US" sz="1600" dirty="0"/>
              <a:t>S</a:t>
            </a:r>
            <a:r>
              <a:rPr lang="fr" sz="1600" dirty="0"/>
              <a:t>écurité </a:t>
            </a:r>
            <a:r>
              <a:rPr lang="en-US" sz="1600" dirty="0"/>
              <a:t>S</a:t>
            </a:r>
            <a:r>
              <a:rPr lang="fr" sz="1600" dirty="0"/>
              <a:t>anitaire, à l’adresse </a:t>
            </a:r>
            <a:r>
              <a:rPr lang="fr" sz="1600" u="sng" dirty="0">
                <a:hlinkClick r:id="rId3"/>
              </a:rPr>
              <a:t>https://extranet.who.int/hslp</a:t>
            </a:r>
            <a:r>
              <a:rPr lang="fr" sz="1600" dirty="0"/>
              <a:t>.  </a:t>
            </a:r>
          </a:p>
          <a:p>
            <a:pPr marL="0" indent="0" rtl="0">
              <a:buNone/>
              <a:defRPr/>
            </a:pPr>
            <a:r>
              <a:rPr lang="fr" sz="1600" dirty="0"/>
              <a:t>En cas d’adaptation, de modification, de traduction ou de révision de toute autre manière du contenu de ces matériels, vous ne devez pas laisser entendre que l’OMS est affiliée de quelque manière que ce soit à ces modifications et vous ne devez utiliser ni le nom ni l’emblème de l’OMS dans ces matériels modifiés.  </a:t>
            </a:r>
          </a:p>
          <a:p>
            <a:pPr marL="0" indent="0" rtl="0">
              <a:buNone/>
              <a:defRPr/>
            </a:pPr>
            <a:r>
              <a:rPr lang="fr" sz="1600" dirty="0"/>
              <a:t>En outre, veuillez informer l’OMS de toute modification de ces matériels que vous utilisez publiquement, à des fins d’archivage et de développement continu, en envoyant un courriel à l’adresse: </a:t>
            </a:r>
            <a:r>
              <a:rPr lang="fr" sz="1600" dirty="0">
                <a:hlinkClick r:id="rId4"/>
              </a:rPr>
              <a:t>ihrhrt@who.int</a:t>
            </a:r>
            <a:r>
              <a:rPr lang="fr" sz="1600" dirty="0"/>
              <a:t>.</a:t>
            </a:r>
          </a:p>
          <a:p>
            <a:pPr marL="0" indent="0" rtl="0">
              <a:buNone/>
              <a:defRPr/>
            </a:pPr>
            <a:r>
              <a:rPr lang="fr" sz="1600" dirty="0"/>
              <a:t> </a:t>
            </a:r>
          </a:p>
          <a:p>
            <a:pPr rtl="0"/>
            <a:endParaRPr lang="en-ZA" sz="1600" dirty="0"/>
          </a:p>
        </p:txBody>
      </p:sp>
      <p:sp>
        <p:nvSpPr>
          <p:cNvPr id="3" name="Footer Placeholder 3">
            <a:extLst>
              <a:ext uri="{FF2B5EF4-FFF2-40B4-BE49-F238E27FC236}">
                <a16:creationId xmlns:a16="http://schemas.microsoft.com/office/drawing/2014/main" id="{F83998F0-C404-7FA9-8958-0F8D2E50BAE9}"/>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fr"/>
              <a:t>Interprétation pratique des résultats des tests</a:t>
            </a:r>
          </a:p>
        </p:txBody>
      </p:sp>
    </p:spTree>
    <p:extLst>
      <p:ext uri="{BB962C8B-B14F-4D97-AF65-F5344CB8AC3E}">
        <p14:creationId xmlns:p14="http://schemas.microsoft.com/office/powerpoint/2010/main" val="2978204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Activité : Interprétation des tests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lnSpc>
                <a:spcPct val="90000"/>
              </a:lnSpc>
              <a:buFontTx/>
              <a:buNone/>
            </a:pPr>
            <a:r>
              <a:rPr lang="fr" b="1"/>
              <a:t>Instructions</a:t>
            </a:r>
          </a:p>
          <a:p>
            <a:pPr rtl="0"/>
            <a:r>
              <a:rPr lang="fr"/>
              <a:t>Interpréter les résultats des tests à partir de la Fiche de Lecture des TDR-Ag du SARS-CoV-2 fournie. </a:t>
            </a:r>
          </a:p>
          <a:p>
            <a:pPr rtl="0">
              <a:lnSpc>
                <a:spcPct val="90000"/>
              </a:lnSpc>
            </a:pPr>
            <a:r>
              <a:rPr lang="fr"/>
              <a:t>Enregistrer vos résultats.</a:t>
            </a:r>
            <a:endParaRPr lang="en-US" altLang="en-US" u="sng" dirty="0"/>
          </a:p>
          <a:p>
            <a:pPr rtl="0">
              <a:lnSpc>
                <a:spcPct val="90000"/>
              </a:lnSpc>
            </a:pPr>
            <a:r>
              <a:rPr lang="fr"/>
              <a:t>Lever la main si vous avez besoin d’aide.</a:t>
            </a:r>
          </a:p>
          <a:p>
            <a:pPr rtl="0">
              <a:lnSpc>
                <a:spcPct val="90000"/>
              </a:lnSpc>
            </a:pPr>
            <a:endParaRPr lang="en-US" altLang="en-US" dirty="0"/>
          </a:p>
          <a:p>
            <a:pPr rtl="0">
              <a:lnSpc>
                <a:spcPct val="90000"/>
              </a:lnSpc>
              <a:buFontTx/>
              <a:buNone/>
            </a:pPr>
            <a:r>
              <a:rPr lang="fr" b="1"/>
              <a:t>Durée totale : 5 minutes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21</a:t>
            </a:fld>
            <a:endParaRPr lang="en-GB" sz="1000" dirty="0"/>
          </a:p>
        </p:txBody>
      </p:sp>
      <p:sp>
        <p:nvSpPr>
          <p:cNvPr id="4" name="Footer Placeholder 3">
            <a:extLst>
              <a:ext uri="{FF2B5EF4-FFF2-40B4-BE49-F238E27FC236}">
                <a16:creationId xmlns:a16="http://schemas.microsoft.com/office/drawing/2014/main" id="{8B4DFB52-FD02-98C8-7066-388755FE170E}"/>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3390616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Activité : Interprétation des tests (2)</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22</a:t>
            </a:fld>
            <a:endParaRPr lang="en-GB" sz="1000" dirty="0"/>
          </a:p>
        </p:txBody>
      </p:sp>
      <p:sp>
        <p:nvSpPr>
          <p:cNvPr id="8" name="Rectangle 3">
            <a:extLst>
              <a:ext uri="{FF2B5EF4-FFF2-40B4-BE49-F238E27FC236}">
                <a16:creationId xmlns:a16="http://schemas.microsoft.com/office/drawing/2014/main" id="{A0E736C5-234A-9747-9EDA-CA6A36FA8369}"/>
              </a:ext>
            </a:extLst>
          </p:cNvPr>
          <p:cNvSpPr txBox="1">
            <a:spLocks noChangeArrowheads="1"/>
          </p:cNvSpPr>
          <p:nvPr/>
        </p:nvSpPr>
        <p:spPr>
          <a:xfrm>
            <a:off x="968542" y="1758870"/>
            <a:ext cx="4486192" cy="41465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lnSpc>
                <a:spcPct val="200000"/>
              </a:lnSpc>
              <a:buFontTx/>
              <a:buNone/>
            </a:pPr>
            <a:r>
              <a:rPr lang="fr" b="1"/>
              <a:t>Réponses :</a:t>
            </a:r>
          </a:p>
          <a:p>
            <a:pPr marL="457200" indent="-457200" rtl="0">
              <a:lnSpc>
                <a:spcPct val="200000"/>
              </a:lnSpc>
              <a:buClr>
                <a:srgbClr val="009AC9"/>
              </a:buClr>
              <a:buSzPct val="100000"/>
              <a:buFont typeface="+mj-lt"/>
              <a:buAutoNum type="arabicPeriod"/>
            </a:pPr>
            <a:r>
              <a:rPr lang="fr"/>
              <a:t>Positif / </a:t>
            </a:r>
            <a:r>
              <a:rPr lang="fr" b="1">
                <a:solidFill>
                  <a:srgbClr val="009AC9"/>
                </a:solidFill>
              </a:rPr>
              <a:t>NEGATIF</a:t>
            </a:r>
            <a:r>
              <a:rPr lang="fr"/>
              <a:t> / invalide</a:t>
            </a:r>
          </a:p>
          <a:p>
            <a:pPr marL="457200" indent="-457200" rtl="0">
              <a:lnSpc>
                <a:spcPct val="200000"/>
              </a:lnSpc>
              <a:buClr>
                <a:srgbClr val="009AC9"/>
              </a:buClr>
              <a:buSzPct val="100000"/>
              <a:buFont typeface="+mj-lt"/>
              <a:buAutoNum type="arabicPeriod"/>
            </a:pPr>
            <a:r>
              <a:rPr lang="fr"/>
              <a:t>Positif / négatif / </a:t>
            </a:r>
            <a:r>
              <a:rPr lang="fr" b="1">
                <a:solidFill>
                  <a:srgbClr val="009AC9"/>
                </a:solidFill>
              </a:rPr>
              <a:t>INVALIDE</a:t>
            </a:r>
          </a:p>
          <a:p>
            <a:pPr marL="457200" indent="-457200" rtl="0">
              <a:lnSpc>
                <a:spcPct val="200000"/>
              </a:lnSpc>
              <a:buClr>
                <a:srgbClr val="009AC9"/>
              </a:buClr>
              <a:buSzPct val="100000"/>
              <a:buFont typeface="+mj-lt"/>
              <a:buAutoNum type="arabicPeriod"/>
            </a:pPr>
            <a:r>
              <a:rPr lang="fr" b="1">
                <a:solidFill>
                  <a:srgbClr val="009AC9"/>
                </a:solidFill>
              </a:rPr>
              <a:t>POSITIF</a:t>
            </a:r>
            <a:r>
              <a:rPr lang="fr"/>
              <a:t> / négatif / invalide</a:t>
            </a:r>
          </a:p>
          <a:p>
            <a:pPr marL="457200" indent="-457200" rtl="0">
              <a:lnSpc>
                <a:spcPct val="200000"/>
              </a:lnSpc>
              <a:buClr>
                <a:srgbClr val="009AC9"/>
              </a:buClr>
              <a:buSzPct val="100000"/>
              <a:buFont typeface="+mj-lt"/>
              <a:buAutoNum type="arabicPeriod"/>
            </a:pPr>
            <a:r>
              <a:rPr lang="fr" b="1">
                <a:solidFill>
                  <a:srgbClr val="009AC9"/>
                </a:solidFill>
              </a:rPr>
              <a:t>POSITIF</a:t>
            </a:r>
            <a:r>
              <a:rPr lang="fr"/>
              <a:t> / négatif / invalide</a:t>
            </a:r>
            <a:endParaRPr lang="en-ZA" dirty="0"/>
          </a:p>
          <a:p>
            <a:pPr marL="457200" indent="-457200" rtl="0">
              <a:lnSpc>
                <a:spcPct val="200000"/>
              </a:lnSpc>
              <a:buClr>
                <a:srgbClr val="009AC9"/>
              </a:buClr>
              <a:buSzPct val="100000"/>
              <a:buFont typeface="+mj-lt"/>
              <a:buAutoNum type="arabicPeriod"/>
            </a:pPr>
            <a:r>
              <a:rPr lang="fr"/>
              <a:t>Positif / </a:t>
            </a:r>
            <a:r>
              <a:rPr lang="fr" b="1">
                <a:solidFill>
                  <a:srgbClr val="009AC9"/>
                </a:solidFill>
              </a:rPr>
              <a:t>NEGATIF</a:t>
            </a:r>
            <a:r>
              <a:rPr lang="fr"/>
              <a:t> / invalide</a:t>
            </a:r>
          </a:p>
          <a:p>
            <a:pPr marL="457200" indent="-457200" rtl="0">
              <a:lnSpc>
                <a:spcPct val="200000"/>
              </a:lnSpc>
              <a:buClr>
                <a:schemeClr val="bg1"/>
              </a:buClr>
              <a:buSzPct val="100000"/>
              <a:buFont typeface="+mj-lt"/>
              <a:buAutoNum type="arabicPeriod"/>
            </a:pPr>
            <a:endParaRPr lang="en-US" altLang="en-US" dirty="0"/>
          </a:p>
        </p:txBody>
      </p:sp>
      <p:sp>
        <p:nvSpPr>
          <p:cNvPr id="10" name="Rectangle 3">
            <a:extLst>
              <a:ext uri="{FF2B5EF4-FFF2-40B4-BE49-F238E27FC236}">
                <a16:creationId xmlns:a16="http://schemas.microsoft.com/office/drawing/2014/main" id="{287E271B-E604-994E-A70B-206D1F2985A2}"/>
              </a:ext>
            </a:extLst>
          </p:cNvPr>
          <p:cNvSpPr txBox="1">
            <a:spLocks noChangeArrowheads="1"/>
          </p:cNvSpPr>
          <p:nvPr/>
        </p:nvSpPr>
        <p:spPr>
          <a:xfrm>
            <a:off x="6737266" y="1758870"/>
            <a:ext cx="4486192" cy="41465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lnSpc>
                <a:spcPct val="200000"/>
              </a:lnSpc>
              <a:buFontTx/>
              <a:buNone/>
            </a:pPr>
            <a:r>
              <a:rPr lang="fr" b="1"/>
              <a:t>Réponses :</a:t>
            </a:r>
          </a:p>
          <a:p>
            <a:pPr marL="457200" indent="-457200" rtl="0">
              <a:lnSpc>
                <a:spcPct val="200000"/>
              </a:lnSpc>
              <a:buClr>
                <a:srgbClr val="009AC9"/>
              </a:buClr>
              <a:buSzPct val="100000"/>
              <a:buFont typeface="+mj-lt"/>
              <a:buAutoNum type="arabicPeriod" startAt="6"/>
            </a:pPr>
            <a:r>
              <a:rPr lang="fr" b="1">
                <a:solidFill>
                  <a:srgbClr val="009AC9"/>
                </a:solidFill>
              </a:rPr>
              <a:t>POSITIF</a:t>
            </a:r>
            <a:r>
              <a:rPr lang="fr"/>
              <a:t> / négatif / invalide</a:t>
            </a:r>
          </a:p>
          <a:p>
            <a:pPr marL="457200" indent="-457200" rtl="0">
              <a:lnSpc>
                <a:spcPct val="200000"/>
              </a:lnSpc>
              <a:buClr>
                <a:srgbClr val="009AC9"/>
              </a:buClr>
              <a:buSzPct val="100000"/>
              <a:buFont typeface="+mj-lt"/>
              <a:buAutoNum type="arabicPeriod" startAt="6"/>
            </a:pPr>
            <a:r>
              <a:rPr lang="fr"/>
              <a:t>Positif / </a:t>
            </a:r>
            <a:r>
              <a:rPr lang="fr" b="1">
                <a:solidFill>
                  <a:srgbClr val="009AC9"/>
                </a:solidFill>
              </a:rPr>
              <a:t>NEGATIF</a:t>
            </a:r>
            <a:r>
              <a:rPr lang="fr"/>
              <a:t> / invalide</a:t>
            </a:r>
            <a:endParaRPr lang="en-ZA" dirty="0"/>
          </a:p>
          <a:p>
            <a:pPr marL="457200" indent="-457200" rtl="0">
              <a:lnSpc>
                <a:spcPct val="200000"/>
              </a:lnSpc>
              <a:buClr>
                <a:srgbClr val="009AC9"/>
              </a:buClr>
              <a:buSzPct val="100000"/>
              <a:buFont typeface="+mj-lt"/>
              <a:buAutoNum type="arabicPeriod" startAt="6"/>
            </a:pPr>
            <a:r>
              <a:rPr lang="fr"/>
              <a:t>Positif / négatif / </a:t>
            </a:r>
            <a:r>
              <a:rPr lang="fr" b="1">
                <a:solidFill>
                  <a:srgbClr val="009AC9"/>
                </a:solidFill>
              </a:rPr>
              <a:t>INVALIDE</a:t>
            </a:r>
            <a:endParaRPr lang="en-US" altLang="en-US" dirty="0"/>
          </a:p>
          <a:p>
            <a:pPr marL="457200" indent="-457200" rtl="0">
              <a:lnSpc>
                <a:spcPct val="200000"/>
              </a:lnSpc>
              <a:buClr>
                <a:srgbClr val="009AC9"/>
              </a:buClr>
              <a:buSzPct val="100000"/>
              <a:buFont typeface="+mj-lt"/>
              <a:buAutoNum type="arabicPeriod" startAt="6"/>
            </a:pPr>
            <a:r>
              <a:rPr lang="fr"/>
              <a:t>Positif / </a:t>
            </a:r>
            <a:r>
              <a:rPr lang="fr" b="1">
                <a:solidFill>
                  <a:srgbClr val="009AC9"/>
                </a:solidFill>
              </a:rPr>
              <a:t>NEGATIF</a:t>
            </a:r>
            <a:r>
              <a:rPr lang="fr"/>
              <a:t> / invalide</a:t>
            </a:r>
            <a:endParaRPr lang="en-ZA" dirty="0"/>
          </a:p>
          <a:p>
            <a:pPr marL="457200" indent="-457200" rtl="0">
              <a:lnSpc>
                <a:spcPct val="200000"/>
              </a:lnSpc>
              <a:buClr>
                <a:srgbClr val="009AC9"/>
              </a:buClr>
              <a:buSzPct val="100000"/>
              <a:buFont typeface="+mj-lt"/>
              <a:buAutoNum type="arabicPeriod" startAt="6"/>
            </a:pPr>
            <a:r>
              <a:rPr lang="fr" b="1">
                <a:solidFill>
                  <a:srgbClr val="009AC9"/>
                </a:solidFill>
              </a:rPr>
              <a:t>POSITIF</a:t>
            </a:r>
            <a:r>
              <a:rPr lang="fr"/>
              <a:t> / négatif / invalide</a:t>
            </a:r>
          </a:p>
          <a:p>
            <a:pPr marL="457200" indent="-457200" rtl="0">
              <a:lnSpc>
                <a:spcPct val="200000"/>
              </a:lnSpc>
              <a:buClr>
                <a:schemeClr val="bg1"/>
              </a:buClr>
              <a:buSzPct val="100000"/>
              <a:buFont typeface="+mj-lt"/>
              <a:buAutoNum type="arabicPeriod" startAt="6"/>
            </a:pPr>
            <a:endParaRPr lang="en-US" altLang="en-US" dirty="0"/>
          </a:p>
        </p:txBody>
      </p:sp>
      <p:grpSp>
        <p:nvGrpSpPr>
          <p:cNvPr id="7" name="Group 6">
            <a:extLst>
              <a:ext uri="{FF2B5EF4-FFF2-40B4-BE49-F238E27FC236}">
                <a16:creationId xmlns:a16="http://schemas.microsoft.com/office/drawing/2014/main" id="{8D864EE5-FD39-964A-8E41-713864A01550}"/>
              </a:ext>
            </a:extLst>
          </p:cNvPr>
          <p:cNvGrpSpPr/>
          <p:nvPr/>
        </p:nvGrpSpPr>
        <p:grpSpPr>
          <a:xfrm>
            <a:off x="8099197" y="1345905"/>
            <a:ext cx="3888782" cy="596348"/>
            <a:chOff x="7861998" y="1527451"/>
            <a:chExt cx="3888782" cy="596348"/>
          </a:xfrm>
        </p:grpSpPr>
        <p:sp>
          <p:nvSpPr>
            <p:cNvPr id="9" name="Oval 8">
              <a:extLst>
                <a:ext uri="{FF2B5EF4-FFF2-40B4-BE49-F238E27FC236}">
                  <a16:creationId xmlns:a16="http://schemas.microsoft.com/office/drawing/2014/main" id="{D457BEB8-CFF9-3A4D-9156-F1878151243B}"/>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1" name="Graphic 10" descr="Pencil">
              <a:extLst>
                <a:ext uri="{FF2B5EF4-FFF2-40B4-BE49-F238E27FC236}">
                  <a16:creationId xmlns:a16="http://schemas.microsoft.com/office/drawing/2014/main" id="{CCF1B66A-D0B8-804C-B377-F73630DD1F6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12" name="TextBox 11">
              <a:extLst>
                <a:ext uri="{FF2B5EF4-FFF2-40B4-BE49-F238E27FC236}">
                  <a16:creationId xmlns:a16="http://schemas.microsoft.com/office/drawing/2014/main" id="{C5AEDF43-DAA7-2547-A406-7A85B396DC5B}"/>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3" name="Footer Placeholder 3">
            <a:extLst>
              <a:ext uri="{FF2B5EF4-FFF2-40B4-BE49-F238E27FC236}">
                <a16:creationId xmlns:a16="http://schemas.microsoft.com/office/drawing/2014/main" id="{FB76A9BF-4CE8-71F9-8F28-9BE0C7F1C836}"/>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871525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Défis communs liés aux TDR-Ag du SARS-CoV-2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r>
              <a:rPr lang="fr" dirty="0"/>
              <a:t>Se reporter à la section </a:t>
            </a:r>
            <a:r>
              <a:rPr lang="fr" b="1" dirty="0">
                <a:solidFill>
                  <a:srgbClr val="009AC9"/>
                </a:solidFill>
              </a:rPr>
              <a:t>«TDR-Ag du SARS-CoV-2 − foire aux questions»</a:t>
            </a:r>
            <a:r>
              <a:rPr lang="fr" dirty="0"/>
              <a:t> pour obtenir plus d'informations sur les défis communs liés aux TDR-Ag du SARS-CoV-2, ainsi que sur les procédures applicables aux TDR-Ag du SARS-CoV-2.  </a:t>
            </a:r>
            <a:endParaRPr lang="en-ZA"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23</a:t>
            </a:fld>
            <a:endParaRPr lang="en-GB" sz="1000" dirty="0"/>
          </a:p>
        </p:txBody>
      </p:sp>
      <p:sp>
        <p:nvSpPr>
          <p:cNvPr id="4" name="Footer Placeholder 3">
            <a:extLst>
              <a:ext uri="{FF2B5EF4-FFF2-40B4-BE49-F238E27FC236}">
                <a16:creationId xmlns:a16="http://schemas.microsoft.com/office/drawing/2014/main" id="{CC546CB1-48CE-3C76-70B7-BA151419CDA1}"/>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1859546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24</a:t>
            </a:fld>
            <a:endParaRPr lang="fr-FR"/>
          </a:p>
        </p:txBody>
      </p:sp>
      <p:pic>
        <p:nvPicPr>
          <p:cNvPr id="358" name="Google Shape;358;p21"/>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359" name="Google Shape;359;p21"/>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0" name="Google Shape;360;p21"/>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a:solidFill>
                  <a:schemeClr val="lt1"/>
                </a:solidFill>
                <a:latin typeface="Arial"/>
                <a:sym typeface="Arial"/>
              </a:rPr>
              <a:t>Points essentiels</a:t>
            </a:r>
            <a:endParaRPr lang="fr-FR"/>
          </a:p>
        </p:txBody>
      </p:sp>
      <p:sp>
        <p:nvSpPr>
          <p:cNvPr id="361" name="Google Shape;361;p21"/>
          <p:cNvSpPr txBox="1"/>
          <p:nvPr/>
        </p:nvSpPr>
        <p:spPr>
          <a:xfrm>
            <a:off x="1981365" y="1886529"/>
            <a:ext cx="8270966"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dirty="0">
                <a:solidFill>
                  <a:schemeClr val="lt1"/>
                </a:solidFill>
                <a:latin typeface="Arial"/>
                <a:sym typeface="Arial"/>
              </a:rPr>
              <a:t>Suivre le mode d’emploi du kit d’analyse pour effectuer le test.</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S’assurer que le kit n’est pas endommagé et que sa date de validité n’est pas dépassée avant de l’utiliser. </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Consigner les résultats dans le registre des TDR-Ag du SARS-CoV-2.</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Lors de l’interprétation des résultats du test, toujours vérifier que la bande de contrôle est bien présente. Si elle n’apparait pas, le résultat est invalide et il faut recommencer le test en utilisant un nouveau TDR.</a:t>
            </a:r>
            <a:endParaRPr lang="fr-FR" sz="2000" dirty="0">
              <a:solidFill>
                <a:schemeClr val="lt1"/>
              </a:solidFill>
              <a:latin typeface="Arial"/>
              <a:ea typeface="Arial"/>
              <a:cs typeface="Arial"/>
              <a:sym typeface="Arial"/>
            </a:endParaRPr>
          </a:p>
        </p:txBody>
      </p:sp>
      <p:pic>
        <p:nvPicPr>
          <p:cNvPr id="362" name="Google Shape;362;p21"/>
          <p:cNvPicPr preferRelativeResize="0"/>
          <p:nvPr/>
        </p:nvPicPr>
        <p:blipFill rotWithShape="1">
          <a:blip r:embed="rId5">
            <a:alphaModFix/>
          </a:blip>
          <a:srcRect/>
          <a:stretch/>
        </p:blipFill>
        <p:spPr>
          <a:xfrm>
            <a:off x="10631698" y="4698940"/>
            <a:ext cx="1552003" cy="1599287"/>
          </a:xfrm>
          <a:prstGeom prst="rect">
            <a:avLst/>
          </a:prstGeom>
          <a:noFill/>
          <a:ln>
            <a:noFill/>
          </a:ln>
        </p:spPr>
      </p:pic>
      <p:sp>
        <p:nvSpPr>
          <p:cNvPr id="9" name="Footer Placeholder 3">
            <a:extLst>
              <a:ext uri="{FF2B5EF4-FFF2-40B4-BE49-F238E27FC236}">
                <a16:creationId xmlns:a16="http://schemas.microsoft.com/office/drawing/2014/main" id="{21341291-8573-47B6-9C39-3A54EE91514C}"/>
              </a:ext>
            </a:extLst>
          </p:cNvPr>
          <p:cNvSpPr>
            <a:spLocks noGrp="1"/>
          </p:cNvSpPr>
          <p:nvPr>
            <p:ph type="ftr" sz="quarter" idx="11"/>
          </p:nvPr>
        </p:nvSpPr>
        <p:spPr>
          <a:xfrm>
            <a:off x="182880" y="6356350"/>
            <a:ext cx="8427720" cy="501650"/>
          </a:xfrm>
        </p:spPr>
        <p:txBody>
          <a:bodyPr/>
          <a:lstStyle/>
          <a:p>
            <a:r>
              <a:rPr lang="fr-FR" sz="1000" b="1" dirty="0">
                <a:solidFill>
                  <a:schemeClr val="bg1"/>
                </a:solidFill>
              </a:rPr>
              <a:t>Atelier de formation sur les tests de diagnostic rapide antigéniques du SARS-CoV-2 – v3.0 | Réalisation du TDR-Ag du SARS-CoV-2 </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fr"/>
              <a:t>Des questions ?</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25</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Objectifs d’apprentissage</a:t>
            </a: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fr-FR"/>
              <a:t>Au terme de ce module, vous serez à même de :   </a:t>
            </a:r>
          </a:p>
          <a:p>
            <a:pPr marL="342900" indent="-342900"/>
            <a:r>
              <a:rPr lang="fr-FR"/>
              <a:t>décrire les principales étapes à suivre pour réaliser des TDR-Ag du SARS-CoV-2, </a:t>
            </a:r>
            <a:r>
              <a:rPr lang="fr-FR" sz="2000" dirty="0"/>
              <a:t> </a:t>
            </a:r>
            <a:endParaRPr lang="fr-FR" dirty="0"/>
          </a:p>
          <a:p>
            <a:pPr marL="342900" lvl="0" indent="-342900" algn="l" rtl="0">
              <a:lnSpc>
                <a:spcPct val="100000"/>
              </a:lnSpc>
              <a:spcBef>
                <a:spcPts val="1000"/>
              </a:spcBef>
              <a:spcAft>
                <a:spcPts val="0"/>
              </a:spcAft>
              <a:buSzPts val="2000"/>
              <a:buFont typeface="Arial"/>
              <a:buChar char="•"/>
            </a:pPr>
            <a:r>
              <a:rPr lang="fr-FR"/>
              <a:t>comprendre comment interpréter les résultats individuels de chacun.</a:t>
            </a:r>
            <a:r>
              <a:rPr lang="fr-FR" sz="2000" dirty="0"/>
              <a:t>  </a:t>
            </a:r>
            <a:endParaRPr lang="fr-FR" dirty="0"/>
          </a:p>
          <a:p>
            <a:pPr marL="228600" lvl="0" indent="-101600" algn="l" rtl="0">
              <a:lnSpc>
                <a:spcPct val="100000"/>
              </a:lnSpc>
              <a:spcBef>
                <a:spcPts val="1000"/>
              </a:spcBef>
              <a:spcAft>
                <a:spcPts val="0"/>
              </a:spcAft>
              <a:buClr>
                <a:schemeClr val="accent1"/>
              </a:buClr>
              <a:buSzPts val="2000"/>
              <a:buNone/>
            </a:pPr>
            <a:endParaRPr lang="fr-FR"/>
          </a:p>
          <a:p>
            <a:pPr marL="228600" lvl="0" indent="-101600" algn="l" rtl="0">
              <a:lnSpc>
                <a:spcPct val="100000"/>
              </a:lnSpc>
              <a:spcBef>
                <a:spcPts val="1000"/>
              </a:spcBef>
              <a:spcAft>
                <a:spcPts val="0"/>
              </a:spcAft>
              <a:buClr>
                <a:schemeClr val="accent1"/>
              </a:buClr>
              <a:buSzPts val="2000"/>
              <a:buNone/>
            </a:pPr>
            <a:endParaRPr lang="fr-F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lang="fr-FR" sz="1000"/>
          </a:p>
        </p:txBody>
      </p:sp>
      <p:grpSp>
        <p:nvGrpSpPr>
          <p:cNvPr id="7" name="Group 6">
            <a:extLst>
              <a:ext uri="{FF2B5EF4-FFF2-40B4-BE49-F238E27FC236}">
                <a16:creationId xmlns:a16="http://schemas.microsoft.com/office/drawing/2014/main" id="{BB2FB927-E486-48B2-861D-F8F405640929}"/>
              </a:ext>
            </a:extLst>
          </p:cNvPr>
          <p:cNvGrpSpPr/>
          <p:nvPr/>
        </p:nvGrpSpPr>
        <p:grpSpPr>
          <a:xfrm>
            <a:off x="8099197" y="1345905"/>
            <a:ext cx="3888782" cy="596348"/>
            <a:chOff x="7861998" y="1527451"/>
            <a:chExt cx="3888782" cy="596348"/>
          </a:xfrm>
        </p:grpSpPr>
        <p:sp>
          <p:nvSpPr>
            <p:cNvPr id="8" name="Oval 7">
              <a:extLst>
                <a:ext uri="{FF2B5EF4-FFF2-40B4-BE49-F238E27FC236}">
                  <a16:creationId xmlns:a16="http://schemas.microsoft.com/office/drawing/2014/main" id="{81CD44AA-27FF-41E8-9890-6B654810EE61}"/>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E2041B87-D790-4B98-A7AA-C07D1F8D8D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A1DD26C2-B115-45E4-9A4F-27293BAA9556}"/>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fr-FR" altLang="en-US" sz="1100" dirty="0">
                  <a:solidFill>
                    <a:srgbClr val="FFFFFF"/>
                  </a:solidFill>
                </a:rPr>
                <a:t>Cette diapositive peut nécessiter une adaptation en fonction du TDR-Ag du SARS-CoV-2 utilisé </a:t>
              </a:r>
            </a:p>
          </p:txBody>
        </p:sp>
      </p:grpSp>
      <p:sp>
        <p:nvSpPr>
          <p:cNvPr id="2" name="Footer Placeholder 3">
            <a:extLst>
              <a:ext uri="{FF2B5EF4-FFF2-40B4-BE49-F238E27FC236}">
                <a16:creationId xmlns:a16="http://schemas.microsoft.com/office/drawing/2014/main" id="{8A34923B-72C7-49A8-5B5A-33C28671EF80}"/>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TDR-Ag du SARS-CoV-2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r>
              <a:rPr lang="fr" dirty="0"/>
              <a:t>Les procédures de test et l’interprétation des résultats des TDR-Ag du SARS-CoV-2 sont </a:t>
            </a:r>
            <a:r>
              <a:rPr lang="en-US" dirty="0" err="1"/>
              <a:t>semblables</a:t>
            </a:r>
            <a:r>
              <a:rPr lang="en-US" dirty="0"/>
              <a:t> </a:t>
            </a:r>
            <a:r>
              <a:rPr lang="fr" dirty="0"/>
              <a:t>pour tous les tests.</a:t>
            </a:r>
          </a:p>
          <a:p>
            <a:pPr rtl="0"/>
            <a:r>
              <a:rPr lang="fr" dirty="0"/>
              <a:t>Il est important de suivre </a:t>
            </a:r>
            <a:r>
              <a:rPr lang="en-US" dirty="0"/>
              <a:t>le mode </a:t>
            </a:r>
            <a:r>
              <a:rPr lang="en-US" dirty="0" err="1"/>
              <a:t>d’emploi</a:t>
            </a:r>
            <a:r>
              <a:rPr lang="en-US" dirty="0"/>
              <a:t> </a:t>
            </a:r>
            <a:r>
              <a:rPr lang="fr" dirty="0"/>
              <a:t>propre à chaque test, car les réactifs et les procédures, y compris les périodes d'incubation, peuvent varier d'un test à l'autre.</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4</a:t>
            </a:fld>
            <a:endParaRPr lang="en-GB" sz="1000" dirty="0"/>
          </a:p>
        </p:txBody>
      </p:sp>
      <p:sp>
        <p:nvSpPr>
          <p:cNvPr id="4" name="Footer Placeholder 3">
            <a:extLst>
              <a:ext uri="{FF2B5EF4-FFF2-40B4-BE49-F238E27FC236}">
                <a16:creationId xmlns:a16="http://schemas.microsoft.com/office/drawing/2014/main" id="{D8D57CC7-8D60-424B-5634-0F4B531C4095}"/>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3958349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Contenu du kit de TDR-Ag du SARS-CoV-2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2158658"/>
            <a:ext cx="10515600" cy="4440760"/>
          </a:xfrm>
        </p:spPr>
        <p:txBody>
          <a:bodyPr rtlCol="0"/>
          <a:lstStyle/>
          <a:p>
            <a:pPr rtl="0"/>
            <a:r>
              <a:rPr lang="fr" dirty="0"/>
              <a:t>Dispositif de test (emballage individuel dans une pochette en aluminium avec absorbeur d'humidité)</a:t>
            </a:r>
          </a:p>
          <a:p>
            <a:pPr rtl="0"/>
            <a:r>
              <a:rPr lang="fr" dirty="0"/>
              <a:t>Tube </a:t>
            </a:r>
            <a:r>
              <a:rPr lang="en-US" dirty="0"/>
              <a:t>avec </a:t>
            </a:r>
            <a:r>
              <a:rPr lang="fr" dirty="0"/>
              <a:t>tampon d’extraction</a:t>
            </a:r>
          </a:p>
          <a:p>
            <a:pPr rtl="0"/>
            <a:r>
              <a:rPr lang="fr" dirty="0"/>
              <a:t>Bouchon canule</a:t>
            </a:r>
          </a:p>
          <a:p>
            <a:pPr rtl="0"/>
            <a:r>
              <a:rPr lang="fr" dirty="0"/>
              <a:t>Ecouvillon stérile</a:t>
            </a:r>
          </a:p>
          <a:p>
            <a:pPr rtl="0"/>
            <a:r>
              <a:rPr lang="fr" dirty="0"/>
              <a:t>Porte-papier</a:t>
            </a:r>
          </a:p>
          <a:p>
            <a:pPr rtl="0"/>
            <a:r>
              <a:rPr lang="fr" dirty="0"/>
              <a:t>Mode d’emploi</a:t>
            </a:r>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5</a:t>
            </a:fld>
            <a:endParaRPr lang="en-GB" sz="1000" dirty="0"/>
          </a:p>
        </p:txBody>
      </p:sp>
      <p:grpSp>
        <p:nvGrpSpPr>
          <p:cNvPr id="16" name="Group 15">
            <a:extLst>
              <a:ext uri="{FF2B5EF4-FFF2-40B4-BE49-F238E27FC236}">
                <a16:creationId xmlns:a16="http://schemas.microsoft.com/office/drawing/2014/main" id="{79CA6175-9F60-4F0C-96D6-579AEFEBFED3}"/>
              </a:ext>
            </a:extLst>
          </p:cNvPr>
          <p:cNvGrpSpPr/>
          <p:nvPr/>
        </p:nvGrpSpPr>
        <p:grpSpPr>
          <a:xfrm>
            <a:off x="8099197" y="1345905"/>
            <a:ext cx="3888782" cy="596348"/>
            <a:chOff x="7861998" y="1527451"/>
            <a:chExt cx="3888782" cy="596348"/>
          </a:xfrm>
        </p:grpSpPr>
        <p:sp>
          <p:nvSpPr>
            <p:cNvPr id="17" name="Oval 16">
              <a:extLst>
                <a:ext uri="{FF2B5EF4-FFF2-40B4-BE49-F238E27FC236}">
                  <a16:creationId xmlns:a16="http://schemas.microsoft.com/office/drawing/2014/main" id="{FFEA9230-2006-41D8-A4C2-C88E0B540101}"/>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8" name="Graphic 17" descr="Pencil">
              <a:extLst>
                <a:ext uri="{FF2B5EF4-FFF2-40B4-BE49-F238E27FC236}">
                  <a16:creationId xmlns:a16="http://schemas.microsoft.com/office/drawing/2014/main" id="{BE927445-A0E7-4F61-88BA-EF6C0AB3B73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19" name="TextBox 18">
              <a:extLst>
                <a:ext uri="{FF2B5EF4-FFF2-40B4-BE49-F238E27FC236}">
                  <a16:creationId xmlns:a16="http://schemas.microsoft.com/office/drawing/2014/main" id="{444DF756-7281-4392-8D52-491E57CE89F6}"/>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4" name="Footer Placeholder 3">
            <a:extLst>
              <a:ext uri="{FF2B5EF4-FFF2-40B4-BE49-F238E27FC236}">
                <a16:creationId xmlns:a16="http://schemas.microsoft.com/office/drawing/2014/main" id="{7DFD2703-345C-87F0-7EFC-0A2239C25438}"/>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189265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Précautions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US" dirty="0"/>
          </a:p>
          <a:p>
            <a:pPr rtl="0"/>
            <a:r>
              <a:rPr lang="fr"/>
              <a:t>Ne pas réutiliser les composants du kit de TDR-Ag du SARS-CoV-2.</a:t>
            </a:r>
          </a:p>
          <a:p>
            <a:pPr rtl="0"/>
            <a:r>
              <a:rPr lang="fr"/>
              <a:t>Ne pas utiliser le kit de TDR-Ag du SARS-CoV-2 si la pochette est endommagée ou si le sceau est brisé.</a:t>
            </a:r>
          </a:p>
          <a:p>
            <a:pPr rtl="0"/>
            <a:r>
              <a:rPr lang="fr"/>
              <a:t>Ne jamais utiliser le tampon d'extraction provenant d’un autre lot du même test ou de marques de tests différentes.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6</a:t>
            </a:fld>
            <a:endParaRPr lang="en-GB" sz="1000" dirty="0"/>
          </a:p>
        </p:txBody>
      </p:sp>
      <p:grpSp>
        <p:nvGrpSpPr>
          <p:cNvPr id="12" name="Group 11">
            <a:extLst>
              <a:ext uri="{FF2B5EF4-FFF2-40B4-BE49-F238E27FC236}">
                <a16:creationId xmlns:a16="http://schemas.microsoft.com/office/drawing/2014/main" id="{972A285F-3BE3-43AD-BF22-65032E7B3B8F}"/>
              </a:ext>
            </a:extLst>
          </p:cNvPr>
          <p:cNvGrpSpPr/>
          <p:nvPr/>
        </p:nvGrpSpPr>
        <p:grpSpPr>
          <a:xfrm>
            <a:off x="8099197" y="1345905"/>
            <a:ext cx="3888782" cy="596348"/>
            <a:chOff x="7861998" y="1527451"/>
            <a:chExt cx="3888782" cy="596348"/>
          </a:xfrm>
        </p:grpSpPr>
        <p:sp>
          <p:nvSpPr>
            <p:cNvPr id="13" name="Oval 12">
              <a:extLst>
                <a:ext uri="{FF2B5EF4-FFF2-40B4-BE49-F238E27FC236}">
                  <a16:creationId xmlns:a16="http://schemas.microsoft.com/office/drawing/2014/main" id="{F0CB7903-E260-4E9A-9A60-FC5358007BD8}"/>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4" name="Graphic 13" descr="Pencil">
              <a:extLst>
                <a:ext uri="{FF2B5EF4-FFF2-40B4-BE49-F238E27FC236}">
                  <a16:creationId xmlns:a16="http://schemas.microsoft.com/office/drawing/2014/main" id="{5F916EC1-1AF1-4B34-B8A3-C2DB959D60B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15" name="TextBox 14">
              <a:extLst>
                <a:ext uri="{FF2B5EF4-FFF2-40B4-BE49-F238E27FC236}">
                  <a16:creationId xmlns:a16="http://schemas.microsoft.com/office/drawing/2014/main" id="{440FE632-70D9-4739-8BF9-87247F7BD4A2}"/>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4" name="Footer Placeholder 3">
            <a:extLst>
              <a:ext uri="{FF2B5EF4-FFF2-40B4-BE49-F238E27FC236}">
                <a16:creationId xmlns:a16="http://schemas.microsoft.com/office/drawing/2014/main" id="{F4B044C5-AC8E-D21A-93EB-23321B7B6291}"/>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1466193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Comment se préparer</a:t>
            </a:r>
          </a:p>
        </p:txBody>
      </p:sp>
      <p:sp>
        <p:nvSpPr>
          <p:cNvPr id="136" name="Google Shape;136;p6"/>
          <p:cNvSpPr txBox="1">
            <a:spLocks noGrp="1"/>
          </p:cNvSpPr>
          <p:nvPr>
            <p:ph type="body" idx="1"/>
          </p:nvPr>
        </p:nvSpPr>
        <p:spPr>
          <a:xfrm>
            <a:off x="838200" y="1660682"/>
            <a:ext cx="10515599" cy="4440760"/>
          </a:xfrm>
          <a:prstGeom prst="rect">
            <a:avLst/>
          </a:prstGeom>
          <a:noFill/>
          <a:ln>
            <a:noFill/>
          </a:ln>
        </p:spPr>
        <p:txBody>
          <a:bodyPr spcFirstLastPara="1" wrap="square" lIns="91425" tIns="45700" rIns="91425" bIns="45700" anchor="t" anchorCtr="0">
            <a:normAutofit lnSpcReduction="10000"/>
          </a:bodyPr>
          <a:lstStyle/>
          <a:p>
            <a:pPr marL="228600" lvl="0" indent="-101600" algn="l" rtl="0">
              <a:lnSpc>
                <a:spcPct val="100000"/>
              </a:lnSpc>
              <a:spcBef>
                <a:spcPts val="0"/>
              </a:spcBef>
              <a:spcAft>
                <a:spcPts val="0"/>
              </a:spcAft>
              <a:buClr>
                <a:schemeClr val="accent1"/>
              </a:buClr>
              <a:buSzPts val="2000"/>
              <a:buNone/>
            </a:pPr>
            <a:endParaRPr lang="fr-FR" dirty="0"/>
          </a:p>
          <a:p>
            <a:pPr marL="457200" lvl="0" indent="-457200" algn="l" rtl="0">
              <a:lnSpc>
                <a:spcPct val="100000"/>
              </a:lnSpc>
              <a:spcBef>
                <a:spcPts val="1000"/>
              </a:spcBef>
              <a:spcAft>
                <a:spcPts val="0"/>
              </a:spcAft>
              <a:buClr>
                <a:srgbClr val="009AC9"/>
              </a:buClr>
              <a:buSzPts val="2000"/>
              <a:buFont typeface="Arial"/>
              <a:buAutoNum type="arabicPeriod"/>
            </a:pPr>
            <a:r>
              <a:rPr lang="fr-FR" dirty="0"/>
              <a:t>Lire attentivement le mode d’emploi du TDR-Ag du SARS-CoV-2.</a:t>
            </a:r>
          </a:p>
          <a:p>
            <a:pPr marL="457200" lvl="0" indent="-457200" algn="l" rtl="0">
              <a:lnSpc>
                <a:spcPct val="100000"/>
              </a:lnSpc>
              <a:spcBef>
                <a:spcPts val="1000"/>
              </a:spcBef>
              <a:spcAft>
                <a:spcPts val="0"/>
              </a:spcAft>
              <a:buClr>
                <a:srgbClr val="009AC9"/>
              </a:buClr>
              <a:buSzPts val="2000"/>
              <a:buFont typeface="Arial"/>
              <a:buAutoNum type="arabicPeriod"/>
            </a:pPr>
            <a:r>
              <a:rPr lang="fr-FR" dirty="0"/>
              <a:t>Vérifier la date de péremption. Ne pas utiliser le kit si la date de péremption est dépassée. Les matériels du kit sont stables jusqu’à la date de péremption imprimée sur l'extérieur de la boîte.</a:t>
            </a:r>
          </a:p>
          <a:p>
            <a:pPr marL="457200" lvl="0" indent="-457200" algn="l" rtl="0">
              <a:lnSpc>
                <a:spcPct val="100000"/>
              </a:lnSpc>
              <a:spcBef>
                <a:spcPts val="1000"/>
              </a:spcBef>
              <a:spcAft>
                <a:spcPts val="0"/>
              </a:spcAft>
              <a:buClr>
                <a:srgbClr val="009AC9"/>
              </a:buClr>
              <a:buSzPts val="2000"/>
              <a:buFont typeface="Arial"/>
              <a:buAutoNum type="arabicPeriod"/>
            </a:pPr>
            <a:r>
              <a:rPr lang="fr-FR" dirty="0"/>
              <a:t>Vérifier que le dispositif d’analyse et le sachet de déshydratant ne sont ni endommagés, ni invalides.</a:t>
            </a:r>
          </a:p>
          <a:p>
            <a:pPr marL="457200" lvl="0" indent="-457200" algn="l" rtl="0">
              <a:lnSpc>
                <a:spcPct val="100000"/>
              </a:lnSpc>
              <a:spcBef>
                <a:spcPts val="1000"/>
              </a:spcBef>
              <a:spcAft>
                <a:spcPts val="0"/>
              </a:spcAft>
              <a:buClr>
                <a:srgbClr val="009AC9"/>
              </a:buClr>
              <a:buSzPts val="2000"/>
              <a:buFont typeface="Arial"/>
              <a:buAutoNum type="arabicPeriod"/>
            </a:pPr>
            <a:r>
              <a:rPr lang="fr-FR" dirty="0"/>
              <a:t>Conserver le TDR-Ag du SARS-CoV-2 à l'abri de la lumière directe du soleil et à la température recommandée par le fabricant. </a:t>
            </a:r>
          </a:p>
          <a:p>
            <a:pPr marL="457200" lvl="0" indent="-457200" algn="l" rtl="0">
              <a:lnSpc>
                <a:spcPct val="100000"/>
              </a:lnSpc>
              <a:spcBef>
                <a:spcPts val="1000"/>
              </a:spcBef>
              <a:spcAft>
                <a:spcPts val="0"/>
              </a:spcAft>
              <a:buClr>
                <a:srgbClr val="009AC9"/>
              </a:buClr>
              <a:buSzPts val="2000"/>
              <a:buFont typeface="Arial"/>
              <a:buAutoNum type="arabicPeriod"/>
            </a:pPr>
            <a:r>
              <a:rPr lang="fr-FR" dirty="0"/>
              <a:t>Ne pas congeler le kit.</a:t>
            </a:r>
          </a:p>
          <a:p>
            <a:pPr marL="457200" lvl="0" indent="-457200" algn="l" rtl="0">
              <a:lnSpc>
                <a:spcPct val="100000"/>
              </a:lnSpc>
              <a:spcBef>
                <a:spcPts val="1000"/>
              </a:spcBef>
              <a:spcAft>
                <a:spcPts val="0"/>
              </a:spcAft>
              <a:buClr>
                <a:srgbClr val="009AC9"/>
              </a:buClr>
              <a:buSzPts val="2000"/>
              <a:buAutoNum type="arabicPeriod"/>
            </a:pPr>
            <a:r>
              <a:rPr lang="fr-FR" dirty="0"/>
              <a:t>Il est impératif de respecter les règles d’hygiène des mains et de porter l’EPI recommandé lors de la réalisation du test.</a:t>
            </a:r>
          </a:p>
          <a:p>
            <a:pPr marL="457200" lvl="0" indent="-330200" algn="l" rtl="0">
              <a:lnSpc>
                <a:spcPct val="100000"/>
              </a:lnSpc>
              <a:spcBef>
                <a:spcPts val="1000"/>
              </a:spcBef>
              <a:spcAft>
                <a:spcPts val="0"/>
              </a:spcAft>
              <a:buClr>
                <a:srgbClr val="009AC9"/>
              </a:buClr>
              <a:buSzPts val="2000"/>
              <a:buFont typeface="Arial"/>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37" name="Google Shape;137;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lang="fr-FR" sz="1000"/>
          </a:p>
        </p:txBody>
      </p:sp>
      <p:grpSp>
        <p:nvGrpSpPr>
          <p:cNvPr id="7" name="Group 6">
            <a:extLst>
              <a:ext uri="{FF2B5EF4-FFF2-40B4-BE49-F238E27FC236}">
                <a16:creationId xmlns:a16="http://schemas.microsoft.com/office/drawing/2014/main" id="{B1E182E1-F4D2-466B-98F8-BC180C99D043}"/>
              </a:ext>
            </a:extLst>
          </p:cNvPr>
          <p:cNvGrpSpPr/>
          <p:nvPr/>
        </p:nvGrpSpPr>
        <p:grpSpPr>
          <a:xfrm>
            <a:off x="8099197" y="1345905"/>
            <a:ext cx="3888782" cy="596348"/>
            <a:chOff x="7861998" y="1527451"/>
            <a:chExt cx="3888782" cy="596348"/>
          </a:xfrm>
        </p:grpSpPr>
        <p:sp>
          <p:nvSpPr>
            <p:cNvPr id="8" name="Oval 7">
              <a:extLst>
                <a:ext uri="{FF2B5EF4-FFF2-40B4-BE49-F238E27FC236}">
                  <a16:creationId xmlns:a16="http://schemas.microsoft.com/office/drawing/2014/main" id="{7AAE5D79-E8E0-4BBD-9066-91B5EF5B80E6}"/>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D8997649-A3F5-487F-AE04-0690BB54FDD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2E577816-E122-4D81-AAF1-757EB53FA425}"/>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fr-FR" altLang="en-US" sz="1100" dirty="0">
                  <a:solidFill>
                    <a:srgbClr val="FFFFFF"/>
                  </a:solidFill>
                </a:rPr>
                <a:t>Cette diapositive peut nécessiter une adaptation en fonction du TDR-Ag du SARS-CoV-2 utilisé </a:t>
              </a:r>
            </a:p>
          </p:txBody>
        </p:sp>
      </p:grpSp>
      <p:sp>
        <p:nvSpPr>
          <p:cNvPr id="2" name="Footer Placeholder 3">
            <a:extLst>
              <a:ext uri="{FF2B5EF4-FFF2-40B4-BE49-F238E27FC236}">
                <a16:creationId xmlns:a16="http://schemas.microsoft.com/office/drawing/2014/main" id="{D08AF958-A873-8E65-BD8D-7C6490DE6393}"/>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Procédure de test applicable au TDR-Ag du SARS-CoV-2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602720" y="2043309"/>
            <a:ext cx="7102642" cy="4440760"/>
          </a:xfrm>
        </p:spPr>
        <p:txBody>
          <a:bodyPr rtlCol="0"/>
          <a:lstStyle/>
          <a:p>
            <a:pPr rtl="0"/>
            <a:r>
              <a:rPr lang="fr" dirty="0"/>
              <a:t>Insérer l'écouvillon dans un tube contenant le tampon d’extraction. Tout en </a:t>
            </a:r>
            <a:r>
              <a:rPr lang="en-US" dirty="0" err="1"/>
              <a:t>pressant</a:t>
            </a:r>
            <a:r>
              <a:rPr lang="fr" dirty="0"/>
              <a:t> le tube contenant le tampon, remuer l’écouvillon.</a:t>
            </a:r>
          </a:p>
          <a:p>
            <a:pPr rtl="0"/>
            <a:endParaRPr lang="en-US" dirty="0"/>
          </a:p>
          <a:p>
            <a:pPr rtl="0"/>
            <a:endParaRPr lang="en-US" dirty="0"/>
          </a:p>
          <a:p>
            <a:pPr rtl="0"/>
            <a:r>
              <a:rPr lang="fr" dirty="0"/>
              <a:t>Retirer l'écouvillon tout en </a:t>
            </a:r>
            <a:r>
              <a:rPr lang="en-US" dirty="0" err="1"/>
              <a:t>pressant</a:t>
            </a:r>
            <a:r>
              <a:rPr lang="fr" dirty="0"/>
              <a:t> les côtés du tube pour extraire le liquide de l'écouvillon.</a:t>
            </a:r>
          </a:p>
          <a:p>
            <a:pPr rtl="0"/>
            <a:endParaRPr lang="en-US" dirty="0"/>
          </a:p>
          <a:p>
            <a:pPr rtl="0"/>
            <a:endParaRPr lang="en-US" dirty="0"/>
          </a:p>
          <a:p>
            <a:pPr rtl="0"/>
            <a:r>
              <a:rPr lang="fr" dirty="0"/>
              <a:t>Presser fermement le bouchon canule de sorte qu'il entre dans le tube.</a:t>
            </a:r>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8</a:t>
            </a:fld>
            <a:endParaRPr lang="en-GB" sz="1000" dirty="0"/>
          </a:p>
        </p:txBody>
      </p:sp>
      <p:sp>
        <p:nvSpPr>
          <p:cNvPr id="7" name="Right Arrow 6">
            <a:extLst>
              <a:ext uri="{FF2B5EF4-FFF2-40B4-BE49-F238E27FC236}">
                <a16:creationId xmlns:a16="http://schemas.microsoft.com/office/drawing/2014/main" id="{7AFC1A1E-408C-D04A-BE5A-DED9AD79864A}"/>
              </a:ext>
            </a:extLst>
          </p:cNvPr>
          <p:cNvSpPr/>
          <p:nvPr/>
        </p:nvSpPr>
        <p:spPr>
          <a:xfrm>
            <a:off x="8754384" y="2346104"/>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8" name="Right Arrow 7">
            <a:extLst>
              <a:ext uri="{FF2B5EF4-FFF2-40B4-BE49-F238E27FC236}">
                <a16:creationId xmlns:a16="http://schemas.microsoft.com/office/drawing/2014/main" id="{066F3F67-F97E-5546-8DD1-1D5A1767085C}"/>
              </a:ext>
            </a:extLst>
          </p:cNvPr>
          <p:cNvSpPr/>
          <p:nvPr/>
        </p:nvSpPr>
        <p:spPr>
          <a:xfrm>
            <a:off x="8754384" y="4032041"/>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9" name="Right Arrow 8">
            <a:extLst>
              <a:ext uri="{FF2B5EF4-FFF2-40B4-BE49-F238E27FC236}">
                <a16:creationId xmlns:a16="http://schemas.microsoft.com/office/drawing/2014/main" id="{59E625D5-8BD9-B44E-8EA5-0C663D0267E4}"/>
              </a:ext>
            </a:extLst>
          </p:cNvPr>
          <p:cNvSpPr/>
          <p:nvPr/>
        </p:nvSpPr>
        <p:spPr>
          <a:xfrm>
            <a:off x="8754384" y="5523171"/>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5" name="Picture 14" descr="A picture containing table, clock&#10;&#10;Description automatically generated">
            <a:extLst>
              <a:ext uri="{FF2B5EF4-FFF2-40B4-BE49-F238E27FC236}">
                <a16:creationId xmlns:a16="http://schemas.microsoft.com/office/drawing/2014/main" id="{12C72430-07CF-A24C-B5DC-82962636FA17}"/>
              </a:ext>
            </a:extLst>
          </p:cNvPr>
          <p:cNvPicPr>
            <a:picLocks noChangeAspect="1"/>
          </p:cNvPicPr>
          <p:nvPr/>
        </p:nvPicPr>
        <p:blipFill>
          <a:blip r:embed="rId2"/>
          <a:stretch>
            <a:fillRect/>
          </a:stretch>
        </p:blipFill>
        <p:spPr>
          <a:xfrm>
            <a:off x="9978885" y="1774456"/>
            <a:ext cx="960072" cy="1495619"/>
          </a:xfrm>
          <a:prstGeom prst="rect">
            <a:avLst/>
          </a:prstGeom>
        </p:spPr>
      </p:pic>
      <p:pic>
        <p:nvPicPr>
          <p:cNvPr id="17" name="Picture 16" descr="A picture containing table&#10;&#10;Description automatically generated">
            <a:extLst>
              <a:ext uri="{FF2B5EF4-FFF2-40B4-BE49-F238E27FC236}">
                <a16:creationId xmlns:a16="http://schemas.microsoft.com/office/drawing/2014/main" id="{BE01A2AB-19AB-4649-B130-B3F871C3A933}"/>
              </a:ext>
            </a:extLst>
          </p:cNvPr>
          <p:cNvPicPr>
            <a:picLocks noChangeAspect="1"/>
          </p:cNvPicPr>
          <p:nvPr/>
        </p:nvPicPr>
        <p:blipFill>
          <a:blip r:embed="rId3"/>
          <a:stretch>
            <a:fillRect/>
          </a:stretch>
        </p:blipFill>
        <p:spPr>
          <a:xfrm>
            <a:off x="10091357" y="3294041"/>
            <a:ext cx="916813" cy="1476000"/>
          </a:xfrm>
          <a:prstGeom prst="rect">
            <a:avLst/>
          </a:prstGeom>
        </p:spPr>
      </p:pic>
      <p:pic>
        <p:nvPicPr>
          <p:cNvPr id="19" name="Picture 18" descr="A close up of a logo&#10;&#10;Description automatically generated">
            <a:extLst>
              <a:ext uri="{FF2B5EF4-FFF2-40B4-BE49-F238E27FC236}">
                <a16:creationId xmlns:a16="http://schemas.microsoft.com/office/drawing/2014/main" id="{0BE42E21-5BF2-054E-8A15-0FEED7CA9CD0}"/>
              </a:ext>
            </a:extLst>
          </p:cNvPr>
          <p:cNvPicPr>
            <a:picLocks noChangeAspect="1"/>
          </p:cNvPicPr>
          <p:nvPr/>
        </p:nvPicPr>
        <p:blipFill>
          <a:blip r:embed="rId4"/>
          <a:stretch>
            <a:fillRect/>
          </a:stretch>
        </p:blipFill>
        <p:spPr>
          <a:xfrm>
            <a:off x="10225765" y="4794007"/>
            <a:ext cx="713192" cy="1476000"/>
          </a:xfrm>
          <a:prstGeom prst="rect">
            <a:avLst/>
          </a:prstGeom>
        </p:spPr>
      </p:pic>
      <p:grpSp>
        <p:nvGrpSpPr>
          <p:cNvPr id="28" name="Group 27">
            <a:extLst>
              <a:ext uri="{FF2B5EF4-FFF2-40B4-BE49-F238E27FC236}">
                <a16:creationId xmlns:a16="http://schemas.microsoft.com/office/drawing/2014/main" id="{6D8DB8AF-D343-4145-9A3B-EA6707B3F6A1}"/>
              </a:ext>
            </a:extLst>
          </p:cNvPr>
          <p:cNvGrpSpPr/>
          <p:nvPr/>
        </p:nvGrpSpPr>
        <p:grpSpPr>
          <a:xfrm>
            <a:off x="8099197" y="1345905"/>
            <a:ext cx="3888782" cy="596348"/>
            <a:chOff x="7861998" y="1527451"/>
            <a:chExt cx="3888782" cy="596348"/>
          </a:xfrm>
        </p:grpSpPr>
        <p:sp>
          <p:nvSpPr>
            <p:cNvPr id="29" name="Oval 28">
              <a:extLst>
                <a:ext uri="{FF2B5EF4-FFF2-40B4-BE49-F238E27FC236}">
                  <a16:creationId xmlns:a16="http://schemas.microsoft.com/office/drawing/2014/main" id="{F0AC0129-2C9E-43FB-82BD-A7C3E2ECDD23}"/>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30" name="Graphic 29" descr="Pencil">
              <a:extLst>
                <a:ext uri="{FF2B5EF4-FFF2-40B4-BE49-F238E27FC236}">
                  <a16:creationId xmlns:a16="http://schemas.microsoft.com/office/drawing/2014/main" id="{7AB64078-8573-42BD-9D4A-AC24A793D60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sp>
          <p:nvSpPr>
            <p:cNvPr id="31" name="TextBox 30">
              <a:extLst>
                <a:ext uri="{FF2B5EF4-FFF2-40B4-BE49-F238E27FC236}">
                  <a16:creationId xmlns:a16="http://schemas.microsoft.com/office/drawing/2014/main" id="{C2D59E0A-9190-4D4B-8122-53806666FB24}"/>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4" name="Footer Placeholder 3">
            <a:extLst>
              <a:ext uri="{FF2B5EF4-FFF2-40B4-BE49-F238E27FC236}">
                <a16:creationId xmlns:a16="http://schemas.microsoft.com/office/drawing/2014/main" id="{3D760642-846D-D815-5EAA-9CB61AEA4110}"/>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631174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Procédure de test applicable aux TDR-Ag du SARS-CoV-2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749716" cy="4440760"/>
          </a:xfrm>
        </p:spPr>
        <p:txBody>
          <a:bodyPr rtlCol="0"/>
          <a:lstStyle/>
          <a:p>
            <a:pPr rtl="0"/>
            <a:endParaRPr lang="en-US" dirty="0"/>
          </a:p>
          <a:p>
            <a:pPr rtl="0"/>
            <a:endParaRPr lang="en-US" dirty="0"/>
          </a:p>
          <a:p>
            <a:pPr rtl="0"/>
            <a:r>
              <a:rPr lang="fr" dirty="0"/>
              <a:t>Appliquer des gouttes d’échantillon extrait dans le puits d'échantillonnage du dispositif de test. Ajouter le nombre exact de gouttes spécifié par le fabricant.</a:t>
            </a:r>
          </a:p>
          <a:p>
            <a:pPr rtl="0"/>
            <a:endParaRPr lang="en-US" dirty="0"/>
          </a:p>
          <a:p>
            <a:pPr rtl="0"/>
            <a:r>
              <a:rPr lang="fr" dirty="0"/>
              <a:t>Lire et enregistrer le résultat du test après la période de temps spécifiée.</a:t>
            </a:r>
          </a:p>
          <a:p>
            <a:pPr rtl="0"/>
            <a:endParaRPr lang="en-U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9</a:t>
            </a:fld>
            <a:endParaRPr lang="en-GB" sz="1000" dirty="0"/>
          </a:p>
        </p:txBody>
      </p:sp>
      <p:sp>
        <p:nvSpPr>
          <p:cNvPr id="6" name="Right Arrow 5">
            <a:extLst>
              <a:ext uri="{FF2B5EF4-FFF2-40B4-BE49-F238E27FC236}">
                <a16:creationId xmlns:a16="http://schemas.microsoft.com/office/drawing/2014/main" id="{3B2AB943-77A8-2844-869B-7B32AD431228}"/>
              </a:ext>
            </a:extLst>
          </p:cNvPr>
          <p:cNvSpPr/>
          <p:nvPr/>
        </p:nvSpPr>
        <p:spPr>
          <a:xfrm>
            <a:off x="8153400" y="2638455"/>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7" name="Right Arrow 6">
            <a:extLst>
              <a:ext uri="{FF2B5EF4-FFF2-40B4-BE49-F238E27FC236}">
                <a16:creationId xmlns:a16="http://schemas.microsoft.com/office/drawing/2014/main" id="{DCDB594E-F89A-5E42-A761-2A4B14B79A08}"/>
              </a:ext>
            </a:extLst>
          </p:cNvPr>
          <p:cNvSpPr/>
          <p:nvPr/>
        </p:nvSpPr>
        <p:spPr>
          <a:xfrm>
            <a:off x="8153234" y="4128144"/>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1" name="Picture 10" descr="Icon&#10;&#10;Description automatically generated">
            <a:extLst>
              <a:ext uri="{FF2B5EF4-FFF2-40B4-BE49-F238E27FC236}">
                <a16:creationId xmlns:a16="http://schemas.microsoft.com/office/drawing/2014/main" id="{5892A910-4278-3044-9003-41D9C54557A4}"/>
              </a:ext>
            </a:extLst>
          </p:cNvPr>
          <p:cNvPicPr>
            <a:picLocks noChangeAspect="1"/>
          </p:cNvPicPr>
          <p:nvPr/>
        </p:nvPicPr>
        <p:blipFill>
          <a:blip r:embed="rId2"/>
          <a:stretch>
            <a:fillRect/>
          </a:stretch>
        </p:blipFill>
        <p:spPr>
          <a:xfrm>
            <a:off x="9731245" y="1827812"/>
            <a:ext cx="2256900" cy="1889327"/>
          </a:xfrm>
          <a:prstGeom prst="rect">
            <a:avLst/>
          </a:prstGeom>
        </p:spPr>
      </p:pic>
      <p:pic>
        <p:nvPicPr>
          <p:cNvPr id="13" name="Picture 12" descr="A close up of a clip&#10;&#10;Description automatically generated">
            <a:extLst>
              <a:ext uri="{FF2B5EF4-FFF2-40B4-BE49-F238E27FC236}">
                <a16:creationId xmlns:a16="http://schemas.microsoft.com/office/drawing/2014/main" id="{B7CEE772-91D3-2845-A7D6-DC692CC96D8A}"/>
              </a:ext>
            </a:extLst>
          </p:cNvPr>
          <p:cNvPicPr>
            <a:picLocks noChangeAspect="1"/>
          </p:cNvPicPr>
          <p:nvPr/>
        </p:nvPicPr>
        <p:blipFill>
          <a:blip r:embed="rId3"/>
          <a:stretch>
            <a:fillRect/>
          </a:stretch>
        </p:blipFill>
        <p:spPr>
          <a:xfrm>
            <a:off x="9597058" y="3831109"/>
            <a:ext cx="2390921" cy="1373298"/>
          </a:xfrm>
          <a:prstGeom prst="rect">
            <a:avLst/>
          </a:prstGeom>
        </p:spPr>
      </p:pic>
      <p:grpSp>
        <p:nvGrpSpPr>
          <p:cNvPr id="24" name="Group 23">
            <a:extLst>
              <a:ext uri="{FF2B5EF4-FFF2-40B4-BE49-F238E27FC236}">
                <a16:creationId xmlns:a16="http://schemas.microsoft.com/office/drawing/2014/main" id="{AEC4A3CC-005E-4940-A48C-96751D61E6A6}"/>
              </a:ext>
            </a:extLst>
          </p:cNvPr>
          <p:cNvGrpSpPr/>
          <p:nvPr/>
        </p:nvGrpSpPr>
        <p:grpSpPr>
          <a:xfrm>
            <a:off x="8099197" y="1345905"/>
            <a:ext cx="3888782" cy="596348"/>
            <a:chOff x="7861998" y="1527451"/>
            <a:chExt cx="3888782" cy="596348"/>
          </a:xfrm>
        </p:grpSpPr>
        <p:sp>
          <p:nvSpPr>
            <p:cNvPr id="25" name="Oval 24">
              <a:extLst>
                <a:ext uri="{FF2B5EF4-FFF2-40B4-BE49-F238E27FC236}">
                  <a16:creationId xmlns:a16="http://schemas.microsoft.com/office/drawing/2014/main" id="{71E1514F-6C35-453E-BDCD-FC7579ED0CFF}"/>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6" name="Graphic 25" descr="Pencil">
              <a:extLst>
                <a:ext uri="{FF2B5EF4-FFF2-40B4-BE49-F238E27FC236}">
                  <a16:creationId xmlns:a16="http://schemas.microsoft.com/office/drawing/2014/main" id="{E9D6B8D9-FED1-480E-9719-034C5808775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27" name="TextBox 26">
              <a:extLst>
                <a:ext uri="{FF2B5EF4-FFF2-40B4-BE49-F238E27FC236}">
                  <a16:creationId xmlns:a16="http://schemas.microsoft.com/office/drawing/2014/main" id="{34C39032-E1C0-4655-A4FB-DF56C100AE09}"/>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 sz="1100">
                  <a:solidFill>
                    <a:srgbClr val="FFFFFF"/>
                  </a:solidFill>
                  <a:ea typeface="Calibri" charset="0"/>
                  <a:cs typeface="Calibri" charset="0"/>
                </a:rPr>
                <a:t>Cette diapositive peut nécessiter une adaptation selon le TDR-Ag du SARS-CoV-2 utilisé </a:t>
              </a:r>
            </a:p>
          </p:txBody>
        </p:sp>
      </p:grpSp>
      <p:sp>
        <p:nvSpPr>
          <p:cNvPr id="4" name="Footer Placeholder 3">
            <a:extLst>
              <a:ext uri="{FF2B5EF4-FFF2-40B4-BE49-F238E27FC236}">
                <a16:creationId xmlns:a16="http://schemas.microsoft.com/office/drawing/2014/main" id="{77006218-939B-3720-7BDE-22AB8B63CF81}"/>
              </a:ext>
            </a:extLst>
          </p:cNvPr>
          <p:cNvSpPr>
            <a:spLocks noGrp="1"/>
          </p:cNvSpPr>
          <p:nvPr>
            <p:ph type="ftr" sz="quarter" idx="11"/>
          </p:nvPr>
        </p:nvSpPr>
        <p:spPr>
          <a:xfrm>
            <a:off x="838199" y="6356350"/>
            <a:ext cx="8105703" cy="501650"/>
          </a:xfrm>
        </p:spPr>
        <p:txBody>
          <a:bodyPr/>
          <a:lstStyle/>
          <a:p>
            <a:r>
              <a:rPr lang="fr-FR" dirty="0"/>
              <a:t>Atelier de formation sur les tests de diagnostic rapide antigéniques du SARS-CoV-2 – v3.0 | Réalisation du TDR-Ag du SARS-CoV-2 </a:t>
            </a:r>
          </a:p>
        </p:txBody>
      </p:sp>
    </p:spTree>
    <p:extLst>
      <p:ext uri="{BB962C8B-B14F-4D97-AF65-F5344CB8AC3E}">
        <p14:creationId xmlns:p14="http://schemas.microsoft.com/office/powerpoint/2010/main" val="14956509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3" ma:contentTypeDescription="Create a new document." ma:contentTypeScope="" ma:versionID="6da1ab3fdc7949a51a2bbbfd6a8e6a85">
  <xsd:schema xmlns:xsd="http://www.w3.org/2001/XMLSchema" xmlns:xs="http://www.w3.org/2001/XMLSchema" xmlns:p="http://schemas.microsoft.com/office/2006/metadata/properties" xmlns:ns3="0b20a213-df17-4e56-abb9-25e675dfe243" xmlns:ns4="50abfce2-7de5-4274-91db-6f247c946576" targetNamespace="http://schemas.microsoft.com/office/2006/metadata/properties" ma:root="true" ma:fieldsID="b285354fe15bfe8dace5d868a6344c63" ns3:_="" ns4:_="">
    <xsd:import namespace="0b20a213-df17-4e56-abb9-25e675dfe243"/>
    <xsd:import namespace="50abfce2-7de5-4274-91db-6f247c94657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abfce2-7de5-4274-91db-6f247c94657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F32589-248B-4BAE-BC4B-150034560485}">
  <ds:schemaRefs>
    <ds:schemaRef ds:uri="http://www.w3.org/XML/1998/namespace"/>
    <ds:schemaRef ds:uri="http://schemas.microsoft.com/office/2006/documentManagement/types"/>
    <ds:schemaRef ds:uri="50abfce2-7de5-4274-91db-6f247c946576"/>
    <ds:schemaRef ds:uri="http://purl.org/dc/elements/1.1/"/>
    <ds:schemaRef ds:uri="http://schemas.microsoft.com/office/2006/metadata/properties"/>
    <ds:schemaRef ds:uri="http://schemas.openxmlformats.org/package/2006/metadata/core-properties"/>
    <ds:schemaRef ds:uri="http://purl.org/dc/terms/"/>
    <ds:schemaRef ds:uri="http://schemas.microsoft.com/office/infopath/2007/PartnerControls"/>
    <ds:schemaRef ds:uri="0b20a213-df17-4e56-abb9-25e675dfe243"/>
    <ds:schemaRef ds:uri="http://purl.org/dc/dcmitype/"/>
  </ds:schemaRefs>
</ds:datastoreItem>
</file>

<file path=customXml/itemProps2.xml><?xml version="1.0" encoding="utf-8"?>
<ds:datastoreItem xmlns:ds="http://schemas.openxmlformats.org/officeDocument/2006/customXml" ds:itemID="{9C104EEE-4977-4F4E-8968-2C93CBEDCB23}">
  <ds:schemaRefs>
    <ds:schemaRef ds:uri="http://schemas.microsoft.com/sharepoint/v3/contenttype/forms"/>
  </ds:schemaRefs>
</ds:datastoreItem>
</file>

<file path=customXml/itemProps3.xml><?xml version="1.0" encoding="utf-8"?>
<ds:datastoreItem xmlns:ds="http://schemas.openxmlformats.org/officeDocument/2006/customXml" ds:itemID="{AAE7FA44-E85B-4948-8187-317E5AD024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50abfce2-7de5-4274-91db-6f247c9465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4544</TotalTime>
  <Words>2049</Words>
  <Application>Microsoft Office PowerPoint</Application>
  <PresentationFormat>Widescreen</PresentationFormat>
  <Paragraphs>201</Paragraphs>
  <Slides>25</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08</vt:lpstr>
      <vt:lpstr>Clause de non-responsabilité</vt:lpstr>
      <vt:lpstr>Objectifs d’apprentissage</vt:lpstr>
      <vt:lpstr>TDR-Ag du SARS-CoV-2 </vt:lpstr>
      <vt:lpstr>Contenu du kit de TDR-Ag du SARS-CoV-2 </vt:lpstr>
      <vt:lpstr>Précautions</vt:lpstr>
      <vt:lpstr>Comment se préparer</vt:lpstr>
      <vt:lpstr>Procédure de test applicable au TDR-Ag du SARS-CoV-2 (1)</vt:lpstr>
      <vt:lpstr>Procédure de test applicable aux TDR-Ag du SARS-CoV-2 (2)</vt:lpstr>
      <vt:lpstr>Procédure de test applicable aux TDR-Ag du SARS-CoV-2 (3)</vt:lpstr>
      <vt:lpstr>Interprétation des résultats des TDR</vt:lpstr>
      <vt:lpstr>Interprétation des résultats : Résultats négatifs</vt:lpstr>
      <vt:lpstr>Interprétation des résultats : Résultats positifs</vt:lpstr>
      <vt:lpstr>Interprétation des résultats : Résultats invalides</vt:lpstr>
      <vt:lpstr>Lire les résultats du TDR-Ag</vt:lpstr>
      <vt:lpstr>Vidéo de démonstration</vt:lpstr>
      <vt:lpstr>Démonstration et activités pratiques</vt:lpstr>
      <vt:lpstr>Activité : Configuration du poste de travail</vt:lpstr>
      <vt:lpstr>Exercices pratiques</vt:lpstr>
      <vt:lpstr>Interprétation pratique des résultats des tests</vt:lpstr>
      <vt:lpstr>Activité : Interprétation des tests (1)</vt:lpstr>
      <vt:lpstr>Activité : Interprétation des tests (2)</vt:lpstr>
      <vt:lpstr>Défis communs liés aux TDR-Ag du SARS-CoV-2</vt:lpstr>
      <vt:lpstr>PowerPoint Presentation</vt:lpstr>
      <vt:lpstr>Des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74</cp:revision>
  <dcterms:created xsi:type="dcterms:W3CDTF">2020-10-08T10:02:18Z</dcterms:created>
  <dcterms:modified xsi:type="dcterms:W3CDTF">2022-10-04T10:07:27Z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